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9.jpg" ContentType="image/jpeg"/>
  <Override PartName="/ppt/media/image1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6" r:id="rId1"/>
  </p:sldMasterIdLst>
  <p:sldIdLst>
    <p:sldId id="256" r:id="rId2"/>
    <p:sldId id="319" r:id="rId3"/>
    <p:sldId id="258" r:id="rId4"/>
    <p:sldId id="279" r:id="rId5"/>
    <p:sldId id="324" r:id="rId6"/>
    <p:sldId id="280" r:id="rId7"/>
    <p:sldId id="291" r:id="rId8"/>
    <p:sldId id="293" r:id="rId9"/>
    <p:sldId id="320" r:id="rId10"/>
    <p:sldId id="294" r:id="rId11"/>
    <p:sldId id="321" r:id="rId12"/>
    <p:sldId id="322" r:id="rId13"/>
    <p:sldId id="323" r:id="rId14"/>
    <p:sldId id="326" r:id="rId15"/>
    <p:sldId id="297" r:id="rId16"/>
    <p:sldId id="301" r:id="rId17"/>
    <p:sldId id="295" r:id="rId18"/>
    <p:sldId id="309" r:id="rId19"/>
    <p:sldId id="310" r:id="rId20"/>
    <p:sldId id="311" r:id="rId21"/>
    <p:sldId id="316" r:id="rId22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7795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3551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6994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537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7084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4830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6957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6966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0944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211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761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627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765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03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0278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032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426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971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55667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jfif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20.png"/><Relationship Id="rId4" Type="http://schemas.microsoft.com/office/2007/relationships/media" Target="../media/media2.mp4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3.jfi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40753" y="0"/>
            <a:ext cx="4772660" cy="6868159"/>
            <a:chOff x="7420356" y="0"/>
            <a:chExt cx="4772660" cy="6868159"/>
          </a:xfrm>
        </p:grpSpPr>
        <p:sp>
          <p:nvSpPr>
            <p:cNvPr id="3" name="object 3"/>
            <p:cNvSpPr/>
            <p:nvPr/>
          </p:nvSpPr>
          <p:spPr>
            <a:xfrm>
              <a:off x="9371076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ln w="9144">
              <a:solidFill>
                <a:srgbClr val="F495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424928" y="3681983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>
                  <a:moveTo>
                    <a:pt x="4763516" y="0"/>
                  </a:moveTo>
                  <a:lnTo>
                    <a:pt x="0" y="3176586"/>
                  </a:lnTo>
                </a:path>
              </a:pathLst>
            </a:custGeom>
            <a:ln w="9144">
              <a:solidFill>
                <a:srgbClr val="F495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82100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6851" y="0"/>
                  </a:moveTo>
                  <a:lnTo>
                    <a:pt x="2042483" y="0"/>
                  </a:lnTo>
                  <a:lnTo>
                    <a:pt x="0" y="6857996"/>
                  </a:lnTo>
                  <a:lnTo>
                    <a:pt x="3006851" y="6857996"/>
                  </a:lnTo>
                  <a:lnTo>
                    <a:pt x="3006851" y="0"/>
                  </a:lnTo>
                  <a:close/>
                </a:path>
              </a:pathLst>
            </a:custGeom>
            <a:solidFill>
              <a:srgbClr val="F495CA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04335" y="0"/>
              <a:ext cx="2588260" cy="6858000"/>
            </a:xfrm>
            <a:custGeom>
              <a:avLst/>
              <a:gdLst/>
              <a:ahLst/>
              <a:cxnLst/>
              <a:rect l="l" t="t" r="r" b="b"/>
              <a:pathLst>
                <a:path w="2588259" h="6858000">
                  <a:moveTo>
                    <a:pt x="2587664" y="0"/>
                  </a:moveTo>
                  <a:lnTo>
                    <a:pt x="0" y="0"/>
                  </a:lnTo>
                  <a:lnTo>
                    <a:pt x="1208190" y="6857996"/>
                  </a:lnTo>
                  <a:lnTo>
                    <a:pt x="2587664" y="6857996"/>
                  </a:lnTo>
                  <a:lnTo>
                    <a:pt x="2587664" y="0"/>
                  </a:lnTo>
                  <a:close/>
                </a:path>
              </a:pathLst>
            </a:custGeom>
            <a:solidFill>
              <a:srgbClr val="F495CA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32164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835" y="0"/>
                  </a:moveTo>
                  <a:lnTo>
                    <a:pt x="0" y="3809999"/>
                  </a:lnTo>
                  <a:lnTo>
                    <a:pt x="3259835" y="3809999"/>
                  </a:lnTo>
                  <a:lnTo>
                    <a:pt x="3259835" y="0"/>
                  </a:lnTo>
                  <a:close/>
                </a:path>
              </a:pathLst>
            </a:custGeom>
            <a:solidFill>
              <a:srgbClr val="F495CA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37790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161" y="0"/>
                  </a:moveTo>
                  <a:lnTo>
                    <a:pt x="0" y="0"/>
                  </a:lnTo>
                  <a:lnTo>
                    <a:pt x="2467621" y="6857996"/>
                  </a:lnTo>
                  <a:lnTo>
                    <a:pt x="2851161" y="6857996"/>
                  </a:lnTo>
                  <a:lnTo>
                    <a:pt x="2851161" y="0"/>
                  </a:lnTo>
                  <a:close/>
                </a:path>
              </a:pathLst>
            </a:custGeom>
            <a:solidFill>
              <a:srgbClr val="EB3C9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898124" y="0"/>
              <a:ext cx="1290955" cy="6858000"/>
            </a:xfrm>
            <a:custGeom>
              <a:avLst/>
              <a:gdLst/>
              <a:ahLst/>
              <a:cxnLst/>
              <a:rect l="l" t="t" r="r" b="b"/>
              <a:pathLst>
                <a:path w="1290954" h="6858000">
                  <a:moveTo>
                    <a:pt x="1290827" y="0"/>
                  </a:moveTo>
                  <a:lnTo>
                    <a:pt x="1018959" y="0"/>
                  </a:lnTo>
                  <a:lnTo>
                    <a:pt x="0" y="6857996"/>
                  </a:lnTo>
                  <a:lnTo>
                    <a:pt x="1290827" y="6857996"/>
                  </a:lnTo>
                  <a:lnTo>
                    <a:pt x="1290827" y="0"/>
                  </a:lnTo>
                  <a:close/>
                </a:path>
              </a:pathLst>
            </a:custGeom>
            <a:solidFill>
              <a:srgbClr val="EB3C9F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940749" y="0"/>
              <a:ext cx="1248410" cy="6858000"/>
            </a:xfrm>
            <a:custGeom>
              <a:avLst/>
              <a:gdLst/>
              <a:ahLst/>
              <a:cxnLst/>
              <a:rect l="l" t="t" r="r" b="b"/>
              <a:pathLst>
                <a:path w="1248409" h="6858000">
                  <a:moveTo>
                    <a:pt x="1248203" y="0"/>
                  </a:moveTo>
                  <a:lnTo>
                    <a:pt x="0" y="0"/>
                  </a:lnTo>
                  <a:lnTo>
                    <a:pt x="1107740" y="6857996"/>
                  </a:lnTo>
                  <a:lnTo>
                    <a:pt x="1248203" y="6857996"/>
                  </a:lnTo>
                  <a:lnTo>
                    <a:pt x="1248203" y="0"/>
                  </a:lnTo>
                  <a:close/>
                </a:path>
              </a:pathLst>
            </a:custGeom>
            <a:solidFill>
              <a:srgbClr val="B1126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372344" y="3590543"/>
              <a:ext cx="1816735" cy="3267710"/>
            </a:xfrm>
            <a:custGeom>
              <a:avLst/>
              <a:gdLst/>
              <a:ahLst/>
              <a:cxnLst/>
              <a:rect l="l" t="t" r="r" b="b"/>
              <a:pathLst>
                <a:path w="1816734" h="3267709">
                  <a:moveTo>
                    <a:pt x="1816607" y="0"/>
                  </a:moveTo>
                  <a:lnTo>
                    <a:pt x="0" y="3267455"/>
                  </a:lnTo>
                  <a:lnTo>
                    <a:pt x="1816607" y="3267455"/>
                  </a:lnTo>
                  <a:lnTo>
                    <a:pt x="1816607" y="0"/>
                  </a:lnTo>
                  <a:close/>
                </a:path>
              </a:pathLst>
            </a:custGeom>
            <a:solidFill>
              <a:srgbClr val="B1126C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EB3C9F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-2470906" y="254849"/>
            <a:ext cx="10199473" cy="7700454"/>
            <a:chOff x="-1903757" y="225552"/>
            <a:chExt cx="9383268" cy="7700454"/>
          </a:xfrm>
        </p:grpSpPr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7216" y="1139952"/>
              <a:ext cx="1072896" cy="71323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260348" y="1052829"/>
              <a:ext cx="1248410" cy="889000"/>
            </a:xfrm>
            <a:custGeom>
              <a:avLst/>
              <a:gdLst/>
              <a:ahLst/>
              <a:cxnLst/>
              <a:rect l="l" t="t" r="r" b="b"/>
              <a:pathLst>
                <a:path w="1248410" h="889000">
                  <a:moveTo>
                    <a:pt x="1177417" y="71120"/>
                  </a:moveTo>
                  <a:lnTo>
                    <a:pt x="1159764" y="71120"/>
                  </a:lnTo>
                  <a:lnTo>
                    <a:pt x="1159764" y="88900"/>
                  </a:lnTo>
                  <a:lnTo>
                    <a:pt x="1159764" y="800100"/>
                  </a:lnTo>
                  <a:lnTo>
                    <a:pt x="88392" y="800100"/>
                  </a:lnTo>
                  <a:lnTo>
                    <a:pt x="88392" y="88900"/>
                  </a:lnTo>
                  <a:lnTo>
                    <a:pt x="1159764" y="88900"/>
                  </a:lnTo>
                  <a:lnTo>
                    <a:pt x="1159764" y="71120"/>
                  </a:lnTo>
                  <a:lnTo>
                    <a:pt x="70739" y="71120"/>
                  </a:lnTo>
                  <a:lnTo>
                    <a:pt x="70739" y="88900"/>
                  </a:lnTo>
                  <a:lnTo>
                    <a:pt x="70739" y="800100"/>
                  </a:lnTo>
                  <a:lnTo>
                    <a:pt x="70739" y="817880"/>
                  </a:lnTo>
                  <a:lnTo>
                    <a:pt x="1177417" y="817880"/>
                  </a:lnTo>
                  <a:lnTo>
                    <a:pt x="1177417" y="800354"/>
                  </a:lnTo>
                  <a:lnTo>
                    <a:pt x="1177417" y="800100"/>
                  </a:lnTo>
                  <a:lnTo>
                    <a:pt x="1177417" y="88900"/>
                  </a:lnTo>
                  <a:lnTo>
                    <a:pt x="1177417" y="88646"/>
                  </a:lnTo>
                  <a:lnTo>
                    <a:pt x="1177417" y="71120"/>
                  </a:lnTo>
                  <a:close/>
                </a:path>
                <a:path w="1248410" h="889000">
                  <a:moveTo>
                    <a:pt x="1248156" y="0"/>
                  </a:moveTo>
                  <a:lnTo>
                    <a:pt x="1195070" y="0"/>
                  </a:lnTo>
                  <a:lnTo>
                    <a:pt x="1195070" y="53340"/>
                  </a:lnTo>
                  <a:lnTo>
                    <a:pt x="1195070" y="835660"/>
                  </a:lnTo>
                  <a:lnTo>
                    <a:pt x="53086" y="835660"/>
                  </a:lnTo>
                  <a:lnTo>
                    <a:pt x="53086" y="53340"/>
                  </a:lnTo>
                  <a:lnTo>
                    <a:pt x="1195070" y="53340"/>
                  </a:lnTo>
                  <a:lnTo>
                    <a:pt x="1195070" y="0"/>
                  </a:lnTo>
                  <a:lnTo>
                    <a:pt x="0" y="0"/>
                  </a:lnTo>
                  <a:lnTo>
                    <a:pt x="0" y="53340"/>
                  </a:lnTo>
                  <a:lnTo>
                    <a:pt x="0" y="835660"/>
                  </a:lnTo>
                  <a:lnTo>
                    <a:pt x="0" y="889000"/>
                  </a:lnTo>
                  <a:lnTo>
                    <a:pt x="1248156" y="889000"/>
                  </a:lnTo>
                  <a:lnTo>
                    <a:pt x="1248156" y="835660"/>
                  </a:lnTo>
                  <a:lnTo>
                    <a:pt x="1248156" y="53340"/>
                  </a:lnTo>
                  <a:lnTo>
                    <a:pt x="12481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903757" y="2492946"/>
              <a:ext cx="9383268" cy="54330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768" y="225552"/>
              <a:ext cx="2016252" cy="763524"/>
            </a:xfrm>
            <a:prstGeom prst="rect">
              <a:avLst/>
            </a:prstGeom>
          </p:spPr>
        </p:pic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5B1A52E9-A7A5-E9CA-AE88-8BC970E22F25}"/>
              </a:ext>
            </a:extLst>
          </p:cNvPr>
          <p:cNvSpPr/>
          <p:nvPr/>
        </p:nvSpPr>
        <p:spPr>
          <a:xfrm>
            <a:off x="2911332" y="254849"/>
            <a:ext cx="7047763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PRUEBAS FÍSICAS Y TÉCNICAS</a:t>
            </a:r>
          </a:p>
          <a:p>
            <a:pPr algn="ctr"/>
            <a:r>
              <a:rPr lang="es-E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2021-2024</a:t>
            </a:r>
          </a:p>
          <a:p>
            <a:pPr algn="ctr"/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E76E7F6-53F6-6160-7451-715CC48E30FE}"/>
              </a:ext>
            </a:extLst>
          </p:cNvPr>
          <p:cNvSpPr/>
          <p:nvPr/>
        </p:nvSpPr>
        <p:spPr>
          <a:xfrm>
            <a:off x="1527150" y="5147236"/>
            <a:ext cx="90595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Selección Deportistas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Conjunto Adulto y  Juvenil 2024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5718AAA-280F-9A9A-C7F2-73230FB1F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49" y="1971126"/>
            <a:ext cx="5696614" cy="308351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C3286AA-923D-599E-5CEB-C07265158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9382" y="2058249"/>
            <a:ext cx="4380902" cy="29206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57200" y="1935438"/>
            <a:ext cx="40474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000" b="1" spc="-5" dirty="0">
                <a:latin typeface="Trebuchet MS"/>
                <a:cs typeface="Trebuchet MS"/>
              </a:rPr>
              <a:t>EQUILIBRIO</a:t>
            </a:r>
            <a:r>
              <a:rPr lang="es-CO" sz="2000" b="1" spc="5" dirty="0">
                <a:latin typeface="Trebuchet MS"/>
                <a:cs typeface="Trebuchet MS"/>
              </a:rPr>
              <a:t> </a:t>
            </a:r>
            <a:r>
              <a:rPr lang="es-CO" sz="2000" b="1" spc="-5" dirty="0">
                <a:latin typeface="Trebuchet MS"/>
                <a:cs typeface="Trebuchet MS"/>
              </a:rPr>
              <a:t>PONCHE</a:t>
            </a:r>
            <a:r>
              <a:rPr lang="es-CO" sz="2000" b="1" spc="40" dirty="0">
                <a:latin typeface="Trebuchet MS"/>
                <a:cs typeface="Trebuchet MS"/>
              </a:rPr>
              <a:t> </a:t>
            </a:r>
            <a:r>
              <a:rPr lang="es-CO" sz="2000" b="1" spc="-10" dirty="0">
                <a:latin typeface="Trebuchet MS"/>
                <a:cs typeface="Trebuchet MS"/>
              </a:rPr>
              <a:t>EN</a:t>
            </a:r>
            <a:r>
              <a:rPr lang="es-CO" sz="2000" b="1" spc="25" dirty="0">
                <a:latin typeface="Trebuchet MS"/>
                <a:cs typeface="Trebuchet MS"/>
              </a:rPr>
              <a:t> </a:t>
            </a:r>
            <a:r>
              <a:rPr lang="es-CO" sz="2000" b="1" spc="-10" dirty="0">
                <a:latin typeface="Trebuchet MS"/>
                <a:cs typeface="Trebuchet MS"/>
              </a:rPr>
              <a:t>RELEVÉ</a:t>
            </a:r>
            <a:r>
              <a:rPr lang="es-CO" sz="2000" b="1" spc="-10" dirty="0">
                <a:latin typeface="Calibri"/>
                <a:cs typeface="Calibri"/>
              </a:rPr>
              <a:t>.</a:t>
            </a:r>
            <a:endParaRPr lang="es-CO" sz="2000" dirty="0">
              <a:latin typeface="Calibri"/>
              <a:cs typeface="Calibri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3940E6B-3959-F0B4-D6EE-8E96279169AC}"/>
              </a:ext>
            </a:extLst>
          </p:cNvPr>
          <p:cNvSpPr/>
          <p:nvPr/>
        </p:nvSpPr>
        <p:spPr>
          <a:xfrm>
            <a:off x="208294" y="76200"/>
            <a:ext cx="30880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PRUEBA #6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06C1B43-7595-4A54-E79C-D88B23C7E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590800"/>
            <a:ext cx="48006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9" name="object 3">
            <a:extLst>
              <a:ext uri="{FF2B5EF4-FFF2-40B4-BE49-F238E27FC236}">
                <a16:creationId xmlns:a16="http://schemas.microsoft.com/office/drawing/2014/main" id="{D6D2A3C0-50D9-5D9B-BC07-4D979DBE9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50452"/>
              </p:ext>
            </p:extLst>
          </p:nvPr>
        </p:nvGraphicFramePr>
        <p:xfrm>
          <a:off x="457200" y="2588581"/>
          <a:ext cx="4560708" cy="34576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16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0555">
                <a:tc>
                  <a:txBody>
                    <a:bodyPr/>
                    <a:lstStyle/>
                    <a:p>
                      <a:pPr marL="58039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DEPORTISTA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PUNTOS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40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lang="es-CO"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25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25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40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96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04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04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0" name="object 11">
            <a:extLst>
              <a:ext uri="{FF2B5EF4-FFF2-40B4-BE49-F238E27FC236}">
                <a16:creationId xmlns:a16="http://schemas.microsoft.com/office/drawing/2014/main" id="{7819A5DD-4D01-A078-3AB2-6C98E948D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878290"/>
              </p:ext>
            </p:extLst>
          </p:nvPr>
        </p:nvGraphicFramePr>
        <p:xfrm>
          <a:off x="5105400" y="707898"/>
          <a:ext cx="6248401" cy="1227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3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8747">
                  <a:extLst>
                    <a:ext uri="{9D8B030D-6E8A-4147-A177-3AD203B41FA5}">
                      <a16:colId xmlns:a16="http://schemas.microsoft.com/office/drawing/2014/main" val="4102448411"/>
                    </a:ext>
                  </a:extLst>
                </a:gridCol>
              </a:tblGrid>
              <a:tr h="541697">
                <a:tc>
                  <a:txBody>
                    <a:bodyPr/>
                    <a:lstStyle/>
                    <a:p>
                      <a:pPr marL="457834">
                        <a:lnSpc>
                          <a:spcPts val="1170"/>
                        </a:lnSpc>
                      </a:pPr>
                      <a:endParaRPr lang="es-CO" sz="1000" b="1" spc="-5" dirty="0">
                        <a:latin typeface="Trebuchet MS"/>
                        <a:cs typeface="Trebuchet MS"/>
                      </a:endParaRPr>
                    </a:p>
                    <a:p>
                      <a:pPr marL="457834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1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6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 b="1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Bien ejecutado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(5</a:t>
                      </a:r>
                      <a:r>
                        <a:rPr sz="1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 b="1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Ejecutado pero con más de dos faltas técnicas</a:t>
                      </a:r>
                      <a:endParaRPr sz="1000" b="1" dirty="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(2</a:t>
                      </a:r>
                      <a:r>
                        <a:rPr sz="1000" b="1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pts)</a:t>
                      </a:r>
                      <a:endParaRPr lang="es-CO" sz="1000" b="1" spc="-10" dirty="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10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lang="es-CO" sz="1000" b="1" dirty="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CO" sz="1000" b="1" dirty="0">
                          <a:latin typeface="Trebuchet MS"/>
                          <a:cs typeface="Trebuchet MS"/>
                        </a:rPr>
                        <a:t>No hay equilibrio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CO" sz="1000" b="1" dirty="0">
                          <a:latin typeface="Trebuchet MS"/>
                          <a:cs typeface="Trebuchet MS"/>
                        </a:rPr>
                        <a:t>(0 </a:t>
                      </a:r>
                      <a:r>
                        <a:rPr lang="es-CO" sz="1000" b="1" dirty="0" err="1">
                          <a:latin typeface="Trebuchet MS"/>
                          <a:cs typeface="Trebuchet MS"/>
                        </a:rPr>
                        <a:t>pts</a:t>
                      </a:r>
                      <a:r>
                        <a:rPr lang="es-CO" sz="1000" b="1" dirty="0">
                          <a:latin typeface="Trebuchet MS"/>
                          <a:cs typeface="Trebuchet MS"/>
                        </a:rPr>
                        <a:t>)</a:t>
                      </a:r>
                      <a:endParaRPr sz="10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805">
                <a:tc>
                  <a:txBody>
                    <a:bodyPr/>
                    <a:lstStyle/>
                    <a:p>
                      <a:pPr marL="67945">
                        <a:lnSpc>
                          <a:spcPts val="1170"/>
                        </a:lnSpc>
                      </a:pP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Equilibrio ponche en relevé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1828800"/>
            <a:ext cx="5233670" cy="41934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it-IT" sz="2000" b="1" spc="-5" dirty="0">
                <a:latin typeface="Calibri"/>
                <a:cs typeface="Calibri"/>
              </a:rPr>
              <a:t>EQUILIBRIO</a:t>
            </a:r>
            <a:r>
              <a:rPr lang="it-IT" sz="2000" b="1" spc="-40" dirty="0">
                <a:latin typeface="Calibri"/>
                <a:cs typeface="Calibri"/>
              </a:rPr>
              <a:t> </a:t>
            </a:r>
            <a:r>
              <a:rPr lang="it-IT" sz="2000" b="1" spc="-15" dirty="0">
                <a:latin typeface="Calibri"/>
                <a:cs typeface="Calibri"/>
              </a:rPr>
              <a:t>FOUETTE</a:t>
            </a:r>
            <a:r>
              <a:rPr lang="it-IT" sz="2000" b="1" spc="-5" dirty="0">
                <a:latin typeface="Calibri"/>
                <a:cs typeface="Calibri"/>
              </a:rPr>
              <a:t>.</a:t>
            </a:r>
            <a:endParaRPr lang="it-IT" sz="2000" b="1" dirty="0">
              <a:latin typeface="Calibri"/>
              <a:cs typeface="Calibri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B071DED-DE1E-2E95-601A-295972F3900B}"/>
              </a:ext>
            </a:extLst>
          </p:cNvPr>
          <p:cNvSpPr/>
          <p:nvPr/>
        </p:nvSpPr>
        <p:spPr>
          <a:xfrm>
            <a:off x="208294" y="76200"/>
            <a:ext cx="30880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PRUEBA #7</a:t>
            </a:r>
          </a:p>
        </p:txBody>
      </p:sp>
      <p:graphicFrame>
        <p:nvGraphicFramePr>
          <p:cNvPr id="4" name="object 11">
            <a:extLst>
              <a:ext uri="{FF2B5EF4-FFF2-40B4-BE49-F238E27FC236}">
                <a16:creationId xmlns:a16="http://schemas.microsoft.com/office/drawing/2014/main" id="{5C0E15CB-37E2-F8A6-041F-98321BA79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083044"/>
              </p:ext>
            </p:extLst>
          </p:nvPr>
        </p:nvGraphicFramePr>
        <p:xfrm>
          <a:off x="5257800" y="300676"/>
          <a:ext cx="6448770" cy="12130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5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6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8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8090">
                  <a:extLst>
                    <a:ext uri="{9D8B030D-6E8A-4147-A177-3AD203B41FA5}">
                      <a16:colId xmlns:a16="http://schemas.microsoft.com/office/drawing/2014/main" val="4102448411"/>
                    </a:ext>
                  </a:extLst>
                </a:gridCol>
              </a:tblGrid>
              <a:tr h="773532">
                <a:tc>
                  <a:txBody>
                    <a:bodyPr/>
                    <a:lstStyle/>
                    <a:p>
                      <a:pPr marL="457834">
                        <a:lnSpc>
                          <a:spcPts val="1170"/>
                        </a:lnSpc>
                      </a:pPr>
                      <a:endParaRPr lang="es-CO" sz="1000" b="1" spc="-5" dirty="0">
                        <a:latin typeface="Trebuchet MS"/>
                        <a:cs typeface="Trebuchet MS"/>
                      </a:endParaRPr>
                    </a:p>
                    <a:p>
                      <a:pPr marL="457834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1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6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 b="1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Bien ejecutado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(5</a:t>
                      </a:r>
                      <a:r>
                        <a:rPr sz="1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 b="1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Ejecutado pero con más de dos faltas técnicas</a:t>
                      </a:r>
                      <a:endParaRPr sz="1000" b="1" dirty="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(2</a:t>
                      </a:r>
                      <a:r>
                        <a:rPr sz="1000" b="1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pts)</a:t>
                      </a:r>
                      <a:endParaRPr lang="es-CO" sz="1000" b="1" spc="-10" dirty="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10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lang="es-CO" sz="1000" b="1" dirty="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CO" sz="1000" b="1" dirty="0">
                          <a:latin typeface="Trebuchet MS"/>
                          <a:cs typeface="Trebuchet MS"/>
                        </a:rPr>
                        <a:t>No hay equilibrio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CO" sz="1000" b="1" dirty="0">
                          <a:latin typeface="Trebuchet MS"/>
                          <a:cs typeface="Trebuchet MS"/>
                        </a:rPr>
                        <a:t>(0 </a:t>
                      </a:r>
                      <a:r>
                        <a:rPr lang="es-CO" sz="1000" b="1" dirty="0" err="1">
                          <a:latin typeface="Trebuchet MS"/>
                          <a:cs typeface="Trebuchet MS"/>
                        </a:rPr>
                        <a:t>pts</a:t>
                      </a:r>
                      <a:r>
                        <a:rPr lang="es-CO" sz="1000" b="1" dirty="0">
                          <a:latin typeface="Trebuchet MS"/>
                          <a:cs typeface="Trebuchet MS"/>
                        </a:rPr>
                        <a:t>)</a:t>
                      </a:r>
                      <a:endParaRPr sz="10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306">
                <a:tc>
                  <a:txBody>
                    <a:bodyPr/>
                    <a:lstStyle/>
                    <a:p>
                      <a:pPr marL="67945">
                        <a:lnSpc>
                          <a:spcPts val="1170"/>
                        </a:lnSpc>
                      </a:pPr>
                      <a:endParaRPr lang="es-CO" sz="1100" b="1" spc="-10" dirty="0">
                        <a:latin typeface="Trebuchet MS"/>
                        <a:cs typeface="Trebuchet MS"/>
                      </a:endParaRPr>
                    </a:p>
                    <a:p>
                      <a:pPr marL="67945">
                        <a:lnSpc>
                          <a:spcPts val="1170"/>
                        </a:lnSpc>
                      </a:pPr>
                      <a:r>
                        <a:rPr lang="es-CO" sz="1100" b="1" spc="-10" dirty="0">
                          <a:latin typeface="Trebuchet MS"/>
                          <a:cs typeface="Trebuchet MS"/>
                        </a:rPr>
                        <a:t>Equilibrio </a:t>
                      </a:r>
                      <a:r>
                        <a:rPr lang="es-CO" sz="1100" b="1" spc="-10" dirty="0" err="1">
                          <a:latin typeface="Trebuchet MS"/>
                          <a:cs typeface="Trebuchet MS"/>
                        </a:rPr>
                        <a:t>fouette</a:t>
                      </a: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07DE4416-2FB6-AE78-FB2B-CB1AB25246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652785"/>
              </p:ext>
            </p:extLst>
          </p:nvPr>
        </p:nvGraphicFramePr>
        <p:xfrm>
          <a:off x="457200" y="2588581"/>
          <a:ext cx="4560708" cy="34576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16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0555">
                <a:tc>
                  <a:txBody>
                    <a:bodyPr/>
                    <a:lstStyle/>
                    <a:p>
                      <a:pPr marL="58039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DEPORTISTA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PUNTOS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40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lang="es-CO"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25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25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40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96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04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04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C364EE18-B14D-6FF7-D00E-BFFC9C1DC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002220"/>
            <a:ext cx="2819400" cy="4235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131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457200" y="1905000"/>
            <a:ext cx="345651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000" b="1" spc="-10" dirty="0">
                <a:latin typeface="Trebuchet MS"/>
                <a:cs typeface="Trebuchet MS"/>
              </a:rPr>
              <a:t>GIRO</a:t>
            </a:r>
            <a:r>
              <a:rPr lang="es-CO" sz="2000" b="1" spc="15" dirty="0">
                <a:latin typeface="Trebuchet MS"/>
                <a:cs typeface="Trebuchet MS"/>
              </a:rPr>
              <a:t> </a:t>
            </a:r>
            <a:r>
              <a:rPr lang="es-CO" sz="2000" b="1" spc="-15" dirty="0">
                <a:latin typeface="Trebuchet MS"/>
                <a:cs typeface="Trebuchet MS"/>
              </a:rPr>
              <a:t>FOUETTÉ – 8 giros.</a:t>
            </a:r>
            <a:endParaRPr lang="es-CO" sz="2000" dirty="0">
              <a:latin typeface="Trebuchet MS"/>
              <a:cs typeface="Trebuchet MS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072248"/>
              </p:ext>
            </p:extLst>
          </p:nvPr>
        </p:nvGraphicFramePr>
        <p:xfrm>
          <a:off x="6647719" y="533400"/>
          <a:ext cx="4495799" cy="999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6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3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3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3191">
                  <a:extLst>
                    <a:ext uri="{9D8B030D-6E8A-4147-A177-3AD203B41FA5}">
                      <a16:colId xmlns:a16="http://schemas.microsoft.com/office/drawing/2014/main" val="552544271"/>
                    </a:ext>
                  </a:extLst>
                </a:gridCol>
              </a:tblGrid>
              <a:tr h="559116">
                <a:tc>
                  <a:txBody>
                    <a:bodyPr/>
                    <a:lstStyle/>
                    <a:p>
                      <a:pPr marL="318770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1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8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8 </a:t>
                      </a:r>
                      <a:r>
                        <a:rPr sz="1000" b="1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giros</a:t>
                      </a:r>
                      <a:r>
                        <a:rPr sz="1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correctos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3746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8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1000" b="1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giros</a:t>
                      </a:r>
                      <a:r>
                        <a:rPr sz="1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correctos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lang="es-CO" sz="1000" dirty="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CO" sz="1000" dirty="0">
                          <a:latin typeface="Trebuchet MS"/>
                          <a:cs typeface="Trebuchet MS"/>
                        </a:rPr>
                        <a:t>No hay técnica de giro (0 </a:t>
                      </a:r>
                      <a:r>
                        <a:rPr lang="es-CO" sz="1000" dirty="0" err="1">
                          <a:latin typeface="Trebuchet MS"/>
                          <a:cs typeface="Trebuchet MS"/>
                        </a:rPr>
                        <a:t>pts</a:t>
                      </a:r>
                      <a:r>
                        <a:rPr lang="es-CO" sz="1000" dirty="0">
                          <a:latin typeface="Trebuchet MS"/>
                          <a:cs typeface="Trebuchet MS"/>
                        </a:rPr>
                        <a:t>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529">
                <a:tc>
                  <a:txBody>
                    <a:bodyPr/>
                    <a:lstStyle/>
                    <a:p>
                      <a:pPr marL="68580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Giro</a:t>
                      </a:r>
                      <a:r>
                        <a:rPr sz="1000" b="1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Fouetté.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73C12929-0D9C-8917-87EB-C2399807B889}"/>
              </a:ext>
            </a:extLst>
          </p:cNvPr>
          <p:cNvSpPr/>
          <p:nvPr/>
        </p:nvSpPr>
        <p:spPr>
          <a:xfrm>
            <a:off x="208294" y="76200"/>
            <a:ext cx="30880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PRUEBA #8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730EB6B7-C51C-5F55-E541-218A139C4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371096"/>
              </p:ext>
            </p:extLst>
          </p:nvPr>
        </p:nvGraphicFramePr>
        <p:xfrm>
          <a:off x="457200" y="2588581"/>
          <a:ext cx="4560708" cy="34576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16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0555">
                <a:tc>
                  <a:txBody>
                    <a:bodyPr/>
                    <a:lstStyle/>
                    <a:p>
                      <a:pPr marL="58039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DEPORTISTA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PUNTOS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40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lang="es-CO"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25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25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40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96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04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04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E894CC4E-555C-5388-B2D6-F5CE49FD1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374299"/>
            <a:ext cx="5479238" cy="3886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47278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1153CB2-D88B-012D-259E-789F70DD1DA7}"/>
              </a:ext>
            </a:extLst>
          </p:cNvPr>
          <p:cNvSpPr/>
          <p:nvPr/>
        </p:nvSpPr>
        <p:spPr>
          <a:xfrm>
            <a:off x="208294" y="76200"/>
            <a:ext cx="30880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PRUEBA #9</a:t>
            </a: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FF8E774B-AFA9-0835-739C-CF6174DACA4D}"/>
              </a:ext>
            </a:extLst>
          </p:cNvPr>
          <p:cNvSpPr txBox="1"/>
          <p:nvPr/>
        </p:nvSpPr>
        <p:spPr>
          <a:xfrm>
            <a:off x="381000" y="1917048"/>
            <a:ext cx="71628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000" b="1" spc="-10" dirty="0">
                <a:latin typeface="Trebuchet MS"/>
                <a:cs typeface="Trebuchet MS"/>
              </a:rPr>
              <a:t>EQUILIBRIO  DORSAL.</a:t>
            </a:r>
            <a:endParaRPr lang="es-CO" sz="2000" dirty="0">
              <a:latin typeface="Trebuchet MS"/>
              <a:cs typeface="Trebuchet MS"/>
            </a:endParaRPr>
          </a:p>
        </p:txBody>
      </p:sp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B2DAF070-EC74-46BA-6473-0DC31C172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946420"/>
              </p:ext>
            </p:extLst>
          </p:nvPr>
        </p:nvGraphicFramePr>
        <p:xfrm>
          <a:off x="6647719" y="533400"/>
          <a:ext cx="4934681" cy="1562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2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0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0885">
                  <a:extLst>
                    <a:ext uri="{9D8B030D-6E8A-4147-A177-3AD203B41FA5}">
                      <a16:colId xmlns:a16="http://schemas.microsoft.com/office/drawing/2014/main" val="552544271"/>
                    </a:ext>
                  </a:extLst>
                </a:gridCol>
              </a:tblGrid>
              <a:tr h="559116">
                <a:tc>
                  <a:txBody>
                    <a:bodyPr/>
                    <a:lstStyle/>
                    <a:p>
                      <a:pPr marL="318770">
                        <a:lnSpc>
                          <a:spcPts val="1170"/>
                        </a:lnSpc>
                      </a:pPr>
                      <a:endParaRPr lang="es-CO" sz="1000" b="1" spc="-5" dirty="0">
                        <a:latin typeface="Trebuchet MS"/>
                        <a:cs typeface="Trebuchet MS"/>
                      </a:endParaRPr>
                    </a:p>
                    <a:p>
                      <a:pPr marL="318770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1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9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Equilibrio sin faltas técnicas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3746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5 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lang="es-CO" sz="1000" b="1" spc="-5" dirty="0">
                        <a:latin typeface="Trebuchet MS"/>
                        <a:cs typeface="Trebuchet MS"/>
                      </a:endParaRPr>
                    </a:p>
                    <a:p>
                      <a:pPr marL="3746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Equilibrio con más de dos faltas técnicas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lang="es-CO" sz="1000" b="1" spc="-5" dirty="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lang="es-CO" sz="1000" dirty="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CO" sz="1000" dirty="0">
                          <a:latin typeface="Trebuchet MS"/>
                          <a:cs typeface="Trebuchet MS"/>
                        </a:rPr>
                        <a:t>No hay técnica de equilibrio</a:t>
                      </a: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lang="es-CO" sz="1000" dirty="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CO" sz="1000" dirty="0">
                          <a:latin typeface="Trebuchet MS"/>
                          <a:cs typeface="Trebuchet MS"/>
                        </a:rPr>
                        <a:t> (0 </a:t>
                      </a:r>
                      <a:r>
                        <a:rPr lang="es-CO" sz="1000" dirty="0" err="1">
                          <a:latin typeface="Trebuchet MS"/>
                          <a:cs typeface="Trebuchet MS"/>
                        </a:rPr>
                        <a:t>pts</a:t>
                      </a:r>
                      <a:r>
                        <a:rPr lang="es-CO" sz="1000" dirty="0">
                          <a:latin typeface="Trebuchet MS"/>
                          <a:cs typeface="Trebuchet MS"/>
                        </a:rPr>
                        <a:t>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529">
                <a:tc>
                  <a:txBody>
                    <a:bodyPr/>
                    <a:lstStyle/>
                    <a:p>
                      <a:pPr marL="68580">
                        <a:lnSpc>
                          <a:spcPts val="1170"/>
                        </a:lnSpc>
                      </a:pPr>
                      <a:endParaRPr lang="es-CO" sz="1000" b="1" spc="-5" dirty="0">
                        <a:latin typeface="Trebuchet MS"/>
                        <a:cs typeface="Trebuchet MS"/>
                      </a:endParaRPr>
                    </a:p>
                    <a:p>
                      <a:pPr marL="68580">
                        <a:lnSpc>
                          <a:spcPts val="117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Equilibrio Dorsal.</a:t>
                      </a:r>
                    </a:p>
                    <a:p>
                      <a:pPr marL="68580">
                        <a:lnSpc>
                          <a:spcPts val="1170"/>
                        </a:lnSpc>
                      </a:pP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12DA6E02-0F4A-42E1-4F9D-5A3BE1134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352957"/>
              </p:ext>
            </p:extLst>
          </p:nvPr>
        </p:nvGraphicFramePr>
        <p:xfrm>
          <a:off x="457200" y="2588581"/>
          <a:ext cx="4560708" cy="34576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16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0555">
                <a:tc>
                  <a:txBody>
                    <a:bodyPr/>
                    <a:lstStyle/>
                    <a:p>
                      <a:pPr marL="58039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DEPORTISTA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PUNTOS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40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lang="es-CO"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25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25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40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96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04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04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70E254DB-21C1-EFFA-E5FC-A3794745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270" y="2819400"/>
            <a:ext cx="4560708" cy="307425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9933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3DF23-0E46-C6B0-0248-3E98258A9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A0E54F7E-11FF-89B6-BBD0-8430C2650B3E}"/>
              </a:ext>
            </a:extLst>
          </p:cNvPr>
          <p:cNvGraphicFramePr>
            <a:graphicFrameLocks noGrp="1"/>
          </p:cNvGraphicFramePr>
          <p:nvPr/>
        </p:nvGraphicFramePr>
        <p:xfrm>
          <a:off x="7328536" y="347720"/>
          <a:ext cx="4558664" cy="16389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0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4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55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1000" b="1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10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1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1000" b="1" spc="-10" dirty="0" err="1">
                          <a:latin typeface="Trebuchet MS"/>
                          <a:cs typeface="Trebuchet MS"/>
                        </a:rPr>
                        <a:t>risgos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393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1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riesgos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393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riesgo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ARO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444">
                <a:tc>
                  <a:txBody>
                    <a:bodyPr/>
                    <a:lstStyle/>
                    <a:p>
                      <a:pPr marL="1270" algn="ctr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BALON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444"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CINTA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>
            <a:extLst>
              <a:ext uri="{FF2B5EF4-FFF2-40B4-BE49-F238E27FC236}">
                <a16:creationId xmlns:a16="http://schemas.microsoft.com/office/drawing/2014/main" id="{BF97B7B7-EF1A-E23B-6301-C831BCFA4C31}"/>
              </a:ext>
            </a:extLst>
          </p:cNvPr>
          <p:cNvSpPr txBox="1"/>
          <p:nvPr/>
        </p:nvSpPr>
        <p:spPr>
          <a:xfrm>
            <a:off x="304800" y="1038586"/>
            <a:ext cx="9897745" cy="911788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270"/>
              </a:spcBef>
              <a:tabLst>
                <a:tab pos="354965" algn="l"/>
                <a:tab pos="355600" algn="l"/>
              </a:tabLst>
            </a:pPr>
            <a:r>
              <a:rPr lang="es-CO" sz="2000" b="1" spc="-10" dirty="0">
                <a:latin typeface="Calibri"/>
                <a:cs typeface="Calibri"/>
              </a:rPr>
              <a:t>Senior: </a:t>
            </a:r>
            <a:r>
              <a:rPr sz="2000" b="1" spc="-10" dirty="0" err="1">
                <a:latin typeface="Calibri"/>
                <a:cs typeface="Calibri"/>
              </a:rPr>
              <a:t>Realizar</a:t>
            </a:r>
            <a:r>
              <a:rPr sz="2000" b="1" spc="30" dirty="0">
                <a:latin typeface="Calibri"/>
                <a:cs typeface="Calibri"/>
              </a:rPr>
              <a:t> </a:t>
            </a:r>
            <a:r>
              <a:rPr lang="es-CO" sz="2000" b="1" dirty="0">
                <a:latin typeface="Calibri"/>
                <a:cs typeface="Calibri"/>
              </a:rPr>
              <a:t>3</a:t>
            </a:r>
            <a:r>
              <a:rPr sz="2000" b="1" spc="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riesgos</a:t>
            </a:r>
            <a:r>
              <a:rPr sz="2000" b="1" spc="35" dirty="0">
                <a:latin typeface="Calibri"/>
                <a:cs typeface="Calibri"/>
              </a:rPr>
              <a:t> </a:t>
            </a:r>
            <a:r>
              <a:rPr sz="2000" b="1" dirty="0" err="1">
                <a:latin typeface="Calibri"/>
                <a:cs typeface="Calibri"/>
              </a:rPr>
              <a:t>seguidos</a:t>
            </a:r>
            <a:r>
              <a:rPr sz="2000" b="1" spc="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con</a:t>
            </a:r>
            <a:r>
              <a:rPr lang="es-CO" sz="2000" b="1" spc="-10" dirty="0">
                <a:latin typeface="Calibri"/>
                <a:cs typeface="Calibri"/>
              </a:rPr>
              <a:t>:</a:t>
            </a:r>
          </a:p>
          <a:p>
            <a:pPr marL="12065">
              <a:lnSpc>
                <a:spcPct val="100000"/>
              </a:lnSpc>
              <a:spcBef>
                <a:spcPts val="270"/>
              </a:spcBef>
              <a:tabLst>
                <a:tab pos="354965" algn="l"/>
                <a:tab pos="355600" algn="l"/>
              </a:tabLst>
            </a:pPr>
            <a:r>
              <a:rPr sz="2000" b="1" spc="-15" dirty="0">
                <a:latin typeface="Calibri"/>
                <a:cs typeface="Calibri"/>
              </a:rPr>
              <a:t>Aro</a:t>
            </a:r>
            <a:r>
              <a:rPr lang="es-CO" sz="2000" b="1" spc="-10" dirty="0">
                <a:latin typeface="Calibri"/>
                <a:cs typeface="Calibri"/>
              </a:rPr>
              <a:t> – </a:t>
            </a:r>
            <a:r>
              <a:rPr sz="2000" b="1" spc="-5" dirty="0" err="1">
                <a:latin typeface="Calibri"/>
                <a:cs typeface="Calibri"/>
              </a:rPr>
              <a:t>Balón</a:t>
            </a:r>
            <a:r>
              <a:rPr lang="es-CO" sz="2000" b="1" spc="-5" dirty="0">
                <a:latin typeface="Calibri"/>
                <a:cs typeface="Calibri"/>
              </a:rPr>
              <a:t> - </a:t>
            </a:r>
            <a:r>
              <a:rPr lang="es-CO" sz="2000" b="1" spc="35" dirty="0">
                <a:latin typeface="Calibri"/>
                <a:cs typeface="Calibri"/>
              </a:rPr>
              <a:t>C</a:t>
            </a:r>
            <a:r>
              <a:rPr sz="2000" b="1" spc="-15" dirty="0" err="1">
                <a:latin typeface="Calibri"/>
                <a:cs typeface="Calibri"/>
              </a:rPr>
              <a:t>inta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 dirty="0">
              <a:latin typeface="Calibri"/>
              <a:cs typeface="Calibri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32B251A-50EA-CAA1-FDB5-9665418C9FBE}"/>
              </a:ext>
            </a:extLst>
          </p:cNvPr>
          <p:cNvSpPr/>
          <p:nvPr/>
        </p:nvSpPr>
        <p:spPr>
          <a:xfrm>
            <a:off x="152400" y="207589"/>
            <a:ext cx="34070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PRUEBA #10</a:t>
            </a:r>
          </a:p>
        </p:txBody>
      </p:sp>
      <p:pic>
        <p:nvPicPr>
          <p:cNvPr id="9" name="Video de WhatsApp 2024-02-27 a las 07.55.24_a6675f9f">
            <a:hlinkClick r:id="" action="ppaction://media"/>
            <a:extLst>
              <a:ext uri="{FF2B5EF4-FFF2-40B4-BE49-F238E27FC236}">
                <a16:creationId xmlns:a16="http://schemas.microsoft.com/office/drawing/2014/main" id="{A75262CA-7A77-8F6D-55EF-D1BD4F8A7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7457" y="2104865"/>
            <a:ext cx="2401019" cy="4241800"/>
          </a:xfrm>
          <a:prstGeom prst="rect">
            <a:avLst/>
          </a:prstGeom>
        </p:spPr>
      </p:pic>
      <p:pic>
        <p:nvPicPr>
          <p:cNvPr id="10" name="Video de WhatsApp 2024-02-27 a las 07.55.57_e8c7c2ba">
            <a:hlinkClick r:id="" action="ppaction://media"/>
            <a:extLst>
              <a:ext uri="{FF2B5EF4-FFF2-40B4-BE49-F238E27FC236}">
                <a16:creationId xmlns:a16="http://schemas.microsoft.com/office/drawing/2014/main" id="{63C8F2A8-EF65-E731-4193-69A262BB553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847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52654" y="2091920"/>
            <a:ext cx="2401018" cy="4241798"/>
          </a:xfrm>
          <a:prstGeom prst="rect">
            <a:avLst/>
          </a:prstGeom>
        </p:spPr>
      </p:pic>
      <p:pic>
        <p:nvPicPr>
          <p:cNvPr id="11" name="Video de WhatsApp 2024-02-27 a las 07.56.09_bc2a9e10">
            <a:hlinkClick r:id="" action="ppaction://media"/>
            <a:extLst>
              <a:ext uri="{FF2B5EF4-FFF2-40B4-BE49-F238E27FC236}">
                <a16:creationId xmlns:a16="http://schemas.microsoft.com/office/drawing/2014/main" id="{364CE5AC-2EA0-738A-BB2B-E5672D4D14F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67850" y="2429738"/>
            <a:ext cx="2209800" cy="3903980"/>
          </a:xfrm>
          <a:prstGeom prst="rect">
            <a:avLst/>
          </a:prstGeom>
        </p:spPr>
      </p:pic>
      <p:graphicFrame>
        <p:nvGraphicFramePr>
          <p:cNvPr id="12" name="object 3">
            <a:extLst>
              <a:ext uri="{FF2B5EF4-FFF2-40B4-BE49-F238E27FC236}">
                <a16:creationId xmlns:a16="http://schemas.microsoft.com/office/drawing/2014/main" id="{FD36801D-FEE6-C21E-5E46-6ADB16E43F8B}"/>
              </a:ext>
            </a:extLst>
          </p:cNvPr>
          <p:cNvGraphicFramePr>
            <a:graphicFrameLocks noGrp="1"/>
          </p:cNvGraphicFramePr>
          <p:nvPr/>
        </p:nvGraphicFramePr>
        <p:xfrm>
          <a:off x="7837825" y="2429738"/>
          <a:ext cx="4062292" cy="37230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2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765">
                  <a:extLst>
                    <a:ext uri="{9D8B030D-6E8A-4147-A177-3AD203B41FA5}">
                      <a16:colId xmlns:a16="http://schemas.microsoft.com/office/drawing/2014/main" val="1459171840"/>
                    </a:ext>
                  </a:extLst>
                </a:gridCol>
                <a:gridCol w="819765">
                  <a:extLst>
                    <a:ext uri="{9D8B030D-6E8A-4147-A177-3AD203B41FA5}">
                      <a16:colId xmlns:a16="http://schemas.microsoft.com/office/drawing/2014/main" val="1450292058"/>
                    </a:ext>
                  </a:extLst>
                </a:gridCol>
              </a:tblGrid>
              <a:tr h="470815">
                <a:tc>
                  <a:txBody>
                    <a:bodyPr/>
                    <a:lstStyle/>
                    <a:p>
                      <a:pPr marL="58039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DEPORTISTA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PUNTOS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815">
                <a:tc>
                  <a:txBody>
                    <a:bodyPr/>
                    <a:lstStyle/>
                    <a:p>
                      <a:pPr marL="58039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es-CO" sz="1200" b="1" dirty="0">
                          <a:latin typeface="Trebuchet MS"/>
                          <a:cs typeface="Trebuchet MS"/>
                        </a:rPr>
                        <a:t>ARO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es-CO" sz="1200" b="1" dirty="0">
                          <a:latin typeface="Trebuchet MS"/>
                          <a:cs typeface="Trebuchet MS"/>
                        </a:rPr>
                        <a:t>BALÓN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es-CO" sz="1200" b="1" dirty="0">
                          <a:latin typeface="Trebuchet MS"/>
                          <a:cs typeface="Trebuchet MS"/>
                        </a:rPr>
                        <a:t>CINTA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051136"/>
                  </a:ext>
                </a:extLst>
              </a:tr>
              <a:tr h="36814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es-CO" sz="1200" b="1" spc="-5" dirty="0">
                          <a:latin typeface="Trebuchet MS"/>
                          <a:cs typeface="Trebuchet MS"/>
                        </a:rPr>
                        <a:t>ISABELLA</a:t>
                      </a:r>
                      <a:r>
                        <a:rPr lang="es-CO" sz="12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1200" b="1" spc="-5" dirty="0">
                          <a:latin typeface="Trebuchet MS"/>
                          <a:cs typeface="Trebuchet MS"/>
                        </a:rPr>
                        <a:t>SALAZAR</a:t>
                      </a:r>
                      <a:r>
                        <a:rPr lang="es-CO" sz="1200" b="1" spc="-15" dirty="0">
                          <a:latin typeface="Trebuchet MS"/>
                          <a:cs typeface="Trebuchet MS"/>
                        </a:rPr>
                        <a:t> </a:t>
                      </a:r>
                      <a:endParaRPr lang="es-CO"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00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es-CO" sz="1200" b="1" dirty="0">
                          <a:latin typeface="Trebuchet MS"/>
                          <a:cs typeface="Trebuchet MS"/>
                        </a:rPr>
                        <a:t>NICOL MORA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00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es-CO" sz="1200" b="1" dirty="0">
                          <a:latin typeface="Trebuchet MS"/>
                          <a:cs typeface="Trebuchet MS"/>
                        </a:rPr>
                        <a:t>PAULA FLECHAS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14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es-CO" sz="1200" b="1" dirty="0">
                          <a:latin typeface="Trebuchet MS"/>
                          <a:cs typeface="Trebuchet MS"/>
                        </a:rPr>
                        <a:t>YEIMMY CACERES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9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es-CO" sz="1200" b="1" dirty="0">
                          <a:latin typeface="Trebuchet MS"/>
                          <a:cs typeface="Trebuchet MS"/>
                        </a:rPr>
                        <a:t>ALISON RODRIGUEZ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05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lang="es-CO" sz="1200" b="1" dirty="0">
                          <a:latin typeface="Trebuchet MS"/>
                          <a:cs typeface="Trebuchet MS"/>
                        </a:rPr>
                        <a:t>YENNIFER PACHON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305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es-CO" sz="1200" b="1" dirty="0">
                          <a:latin typeface="Trebuchet MS"/>
                          <a:cs typeface="Trebuchet MS"/>
                        </a:rPr>
                        <a:t>MARIA QUIROGA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627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3DF23-0E46-C6B0-0248-3E98258A9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A0E54F7E-11FF-89B6-BBD0-8430C2650B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485643"/>
              </p:ext>
            </p:extLst>
          </p:nvPr>
        </p:nvGraphicFramePr>
        <p:xfrm>
          <a:off x="7328536" y="347720"/>
          <a:ext cx="4558664" cy="12534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0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4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55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1000" b="1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10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1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1000" b="1" spc="-10" dirty="0" err="1">
                          <a:latin typeface="Trebuchet MS"/>
                          <a:cs typeface="Trebuchet MS"/>
                        </a:rPr>
                        <a:t>risgos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393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1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riesgos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393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riesgo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ARO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444">
                <a:tc>
                  <a:txBody>
                    <a:bodyPr/>
                    <a:lstStyle/>
                    <a:p>
                      <a:pPr marL="1270" algn="ctr">
                        <a:lnSpc>
                          <a:spcPts val="1165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MAZAS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object 6">
            <a:extLst>
              <a:ext uri="{FF2B5EF4-FFF2-40B4-BE49-F238E27FC236}">
                <a16:creationId xmlns:a16="http://schemas.microsoft.com/office/drawing/2014/main" id="{BF97B7B7-EF1A-E23B-6301-C831BCFA4C31}"/>
              </a:ext>
            </a:extLst>
          </p:cNvPr>
          <p:cNvSpPr txBox="1"/>
          <p:nvPr/>
        </p:nvSpPr>
        <p:spPr>
          <a:xfrm>
            <a:off x="304800" y="1038586"/>
            <a:ext cx="9897745" cy="911788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270"/>
              </a:spcBef>
              <a:tabLst>
                <a:tab pos="354965" algn="l"/>
                <a:tab pos="355600" algn="l"/>
              </a:tabLst>
            </a:pPr>
            <a:r>
              <a:rPr lang="es-CO" sz="2000" b="1" spc="-10" dirty="0">
                <a:latin typeface="Calibri"/>
                <a:cs typeface="Calibri"/>
              </a:rPr>
              <a:t>Junior : </a:t>
            </a:r>
            <a:r>
              <a:rPr sz="2000" b="1" spc="-10" dirty="0" err="1">
                <a:latin typeface="Calibri"/>
                <a:cs typeface="Calibri"/>
              </a:rPr>
              <a:t>Realizar</a:t>
            </a:r>
            <a:r>
              <a:rPr sz="2000" b="1" spc="30" dirty="0">
                <a:latin typeface="Calibri"/>
                <a:cs typeface="Calibri"/>
              </a:rPr>
              <a:t> </a:t>
            </a:r>
            <a:r>
              <a:rPr lang="es-CO" sz="2000" b="1" dirty="0">
                <a:latin typeface="Calibri"/>
                <a:cs typeface="Calibri"/>
              </a:rPr>
              <a:t>3</a:t>
            </a:r>
            <a:r>
              <a:rPr sz="2000" b="1" spc="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riesgos</a:t>
            </a:r>
            <a:r>
              <a:rPr sz="2000" b="1" spc="35" dirty="0">
                <a:latin typeface="Calibri"/>
                <a:cs typeface="Calibri"/>
              </a:rPr>
              <a:t> </a:t>
            </a:r>
            <a:r>
              <a:rPr sz="2000" b="1" dirty="0" err="1">
                <a:latin typeface="Calibri"/>
                <a:cs typeface="Calibri"/>
              </a:rPr>
              <a:t>seguidos</a:t>
            </a:r>
            <a:r>
              <a:rPr sz="2000" b="1" spc="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con</a:t>
            </a:r>
            <a:r>
              <a:rPr lang="es-CO" sz="2000" b="1" spc="-10" dirty="0">
                <a:latin typeface="Calibri"/>
                <a:cs typeface="Calibri"/>
              </a:rPr>
              <a:t>:</a:t>
            </a:r>
          </a:p>
          <a:p>
            <a:pPr marL="12065">
              <a:lnSpc>
                <a:spcPct val="100000"/>
              </a:lnSpc>
              <a:spcBef>
                <a:spcPts val="270"/>
              </a:spcBef>
              <a:tabLst>
                <a:tab pos="354965" algn="l"/>
                <a:tab pos="355600" algn="l"/>
              </a:tabLst>
            </a:pPr>
            <a:r>
              <a:rPr sz="2000" b="1" spc="-15" dirty="0">
                <a:latin typeface="Calibri"/>
                <a:cs typeface="Calibri"/>
              </a:rPr>
              <a:t>Aro</a:t>
            </a:r>
            <a:r>
              <a:rPr lang="es-CO" sz="2000" b="1" spc="-10" dirty="0">
                <a:latin typeface="Calibri"/>
                <a:cs typeface="Calibri"/>
              </a:rPr>
              <a:t> – </a:t>
            </a:r>
            <a:r>
              <a:rPr lang="es-CO" sz="2000" b="1" spc="-5" dirty="0">
                <a:latin typeface="Calibri"/>
                <a:cs typeface="Calibri"/>
              </a:rPr>
              <a:t>Mazas.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 dirty="0">
              <a:latin typeface="Calibri"/>
              <a:cs typeface="Calibri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32B251A-50EA-CAA1-FDB5-9665418C9FBE}"/>
              </a:ext>
            </a:extLst>
          </p:cNvPr>
          <p:cNvSpPr/>
          <p:nvPr/>
        </p:nvSpPr>
        <p:spPr>
          <a:xfrm>
            <a:off x="152400" y="207589"/>
            <a:ext cx="34070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PRUEBA #10</a:t>
            </a:r>
          </a:p>
        </p:txBody>
      </p:sp>
      <p:pic>
        <p:nvPicPr>
          <p:cNvPr id="9" name="Video de WhatsApp 2024-02-27 a las 07.55.24_a6675f9f">
            <a:hlinkClick r:id="" action="ppaction://media"/>
            <a:extLst>
              <a:ext uri="{FF2B5EF4-FFF2-40B4-BE49-F238E27FC236}">
                <a16:creationId xmlns:a16="http://schemas.microsoft.com/office/drawing/2014/main" id="{A75262CA-7A77-8F6D-55EF-D1BD4F8A7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7457" y="2104865"/>
            <a:ext cx="2401019" cy="4241800"/>
          </a:xfrm>
          <a:prstGeom prst="rect">
            <a:avLst/>
          </a:prstGeom>
        </p:spPr>
      </p:pic>
      <p:graphicFrame>
        <p:nvGraphicFramePr>
          <p:cNvPr id="12" name="object 3">
            <a:extLst>
              <a:ext uri="{FF2B5EF4-FFF2-40B4-BE49-F238E27FC236}">
                <a16:creationId xmlns:a16="http://schemas.microsoft.com/office/drawing/2014/main" id="{FD36801D-FEE6-C21E-5E46-6ADB16E43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225090"/>
              </p:ext>
            </p:extLst>
          </p:nvPr>
        </p:nvGraphicFramePr>
        <p:xfrm>
          <a:off x="7837826" y="2104865"/>
          <a:ext cx="4016717" cy="4241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5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5493">
                  <a:extLst>
                    <a:ext uri="{9D8B030D-6E8A-4147-A177-3AD203B41FA5}">
                      <a16:colId xmlns:a16="http://schemas.microsoft.com/office/drawing/2014/main" val="1459171840"/>
                    </a:ext>
                  </a:extLst>
                </a:gridCol>
              </a:tblGrid>
              <a:tr h="536420">
                <a:tc>
                  <a:txBody>
                    <a:bodyPr/>
                    <a:lstStyle/>
                    <a:p>
                      <a:pPr marL="58039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DEPORTISTA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PUNTOS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420">
                <a:tc>
                  <a:txBody>
                    <a:bodyPr/>
                    <a:lstStyle/>
                    <a:p>
                      <a:pPr marL="58039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es-CO" sz="1200" b="1" dirty="0">
                          <a:latin typeface="Trebuchet MS"/>
                          <a:cs typeface="Trebuchet MS"/>
                        </a:rPr>
                        <a:t>ARO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es-CO" sz="1200" b="1" dirty="0">
                          <a:latin typeface="Trebuchet MS"/>
                          <a:cs typeface="Trebuchet MS"/>
                        </a:rPr>
                        <a:t>MAZAS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051136"/>
                  </a:ext>
                </a:extLst>
              </a:tr>
              <a:tr h="41944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lang="es-CO"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28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28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44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70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339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339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" name="Video de WhatsApp 2024-03-20 a las 15.32.51_ec9f4e58">
            <a:hlinkClick r:id="" action="ppaction://media"/>
            <a:extLst>
              <a:ext uri="{FF2B5EF4-FFF2-40B4-BE49-F238E27FC236}">
                <a16:creationId xmlns:a16="http://schemas.microsoft.com/office/drawing/2014/main" id="{305CDC34-9CB7-DC04-C86D-4C2D5055155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5268" y="1620368"/>
            <a:ext cx="2681618" cy="476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9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67335" y="910980"/>
            <a:ext cx="10594975" cy="12509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4965" algn="l"/>
                <a:tab pos="355600" algn="l"/>
              </a:tabLst>
            </a:pPr>
            <a:r>
              <a:rPr lang="es-CO" sz="28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ESQUEMA</a:t>
            </a:r>
            <a:endParaRPr lang="es-CO"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es-CO" sz="17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r>
              <a:rPr lang="es-CO" sz="1750" dirty="0">
                <a:latin typeface="Calibri"/>
                <a:cs typeface="Calibri"/>
              </a:rPr>
              <a:t>Se enviará la música y tendrán que realizar un esquema a manos libres, incluyendo las dificultades corporales a evaluar. Libre imaginación.</a:t>
            </a:r>
            <a:endParaRPr sz="1800" dirty="0">
              <a:latin typeface="Calibri"/>
              <a:cs typeface="Calibri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39288"/>
              </p:ext>
            </p:extLst>
          </p:nvPr>
        </p:nvGraphicFramePr>
        <p:xfrm>
          <a:off x="299992" y="2362200"/>
          <a:ext cx="4288789" cy="987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9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0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17970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1000" b="1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1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333375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(5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337820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353060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4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400" b="1" spc="-5" dirty="0" err="1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Esquema</a:t>
                      </a:r>
                      <a:endParaRPr lang="es-CO" sz="1400" b="1" spc="-5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endParaRPr sz="14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848054F4-6058-841A-B18F-D3F3600954FB}"/>
              </a:ext>
            </a:extLst>
          </p:cNvPr>
          <p:cNvSpPr/>
          <p:nvPr/>
        </p:nvSpPr>
        <p:spPr>
          <a:xfrm>
            <a:off x="152400" y="95346"/>
            <a:ext cx="35529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PRUEBA # 11</a:t>
            </a:r>
          </a:p>
        </p:txBody>
      </p:sp>
      <p:graphicFrame>
        <p:nvGraphicFramePr>
          <p:cNvPr id="15" name="object 3">
            <a:extLst>
              <a:ext uri="{FF2B5EF4-FFF2-40B4-BE49-F238E27FC236}">
                <a16:creationId xmlns:a16="http://schemas.microsoft.com/office/drawing/2014/main" id="{554D3B65-33EA-469C-4792-D3C7EF4CF6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71218"/>
              </p:ext>
            </p:extLst>
          </p:nvPr>
        </p:nvGraphicFramePr>
        <p:xfrm>
          <a:off x="299992" y="3528091"/>
          <a:ext cx="4805408" cy="29489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2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2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907">
                <a:tc>
                  <a:txBody>
                    <a:bodyPr/>
                    <a:lstStyle/>
                    <a:p>
                      <a:pPr marL="58039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b="1" spc="-5" dirty="0">
                          <a:latin typeface="Trebuchet MS"/>
                          <a:cs typeface="Trebuchet MS"/>
                        </a:rPr>
                        <a:t>DEPORTISTA</a:t>
                      </a:r>
                      <a:endParaRPr sz="11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b="1" spc="-5" dirty="0">
                          <a:latin typeface="Trebuchet MS"/>
                          <a:cs typeface="Trebuchet MS"/>
                        </a:rPr>
                        <a:t>PUNTOS</a:t>
                      </a:r>
                      <a:endParaRPr sz="11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81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lang="es-CO" sz="11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05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68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05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68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05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81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05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66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05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66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1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05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66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05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" name="Audio coreografia Pruebas juvenil">
            <a:hlinkClick r:id="" action="ppaction://media"/>
            <a:extLst>
              <a:ext uri="{FF2B5EF4-FFF2-40B4-BE49-F238E27FC236}">
                <a16:creationId xmlns:a16="http://schemas.microsoft.com/office/drawing/2014/main" id="{48BA5F08-BEAF-C8FE-EED0-5A57289D9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03795"/>
            <a:ext cx="406400" cy="406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61C2C1-AD9F-6D90-4B77-F0D2D02B39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43200"/>
            <a:ext cx="51435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407" y="158877"/>
            <a:ext cx="11271788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latin typeface="Trebuchet MS"/>
                <a:cs typeface="Trebuchet MS"/>
              </a:rPr>
              <a:t>RESULTADOS:</a:t>
            </a:r>
            <a:endParaRPr lang="es-CO" sz="1800" spc="-4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1391920" algn="l"/>
              </a:tabLst>
            </a:pPr>
            <a:r>
              <a:rPr sz="1800" spc="-5" dirty="0">
                <a:latin typeface="Trebuchet MS"/>
                <a:cs typeface="Trebuchet MS"/>
              </a:rPr>
              <a:t>PRUEBA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# </a:t>
            </a:r>
            <a:r>
              <a:rPr lang="es-CO" sz="1800" dirty="0">
                <a:latin typeface="Trebuchet MS"/>
                <a:cs typeface="Trebuchet MS"/>
              </a:rPr>
              <a:t>1</a:t>
            </a:r>
            <a:r>
              <a:rPr sz="1800" dirty="0">
                <a:latin typeface="Trebuchet MS"/>
                <a:cs typeface="Trebuchet MS"/>
              </a:rPr>
              <a:t>-	</a:t>
            </a:r>
            <a:r>
              <a:rPr sz="1800" spc="-5" dirty="0">
                <a:latin typeface="Trebuchet MS"/>
                <a:cs typeface="Trebuchet MS"/>
              </a:rPr>
              <a:t>PRUEBA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# </a:t>
            </a:r>
            <a:r>
              <a:rPr lang="es-CO" sz="1800" dirty="0">
                <a:latin typeface="Trebuchet MS"/>
                <a:cs typeface="Trebuchet MS"/>
              </a:rPr>
              <a:t>2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- </a:t>
            </a:r>
            <a:r>
              <a:rPr sz="1800" spc="-5" dirty="0">
                <a:latin typeface="Trebuchet MS"/>
                <a:cs typeface="Trebuchet MS"/>
              </a:rPr>
              <a:t>PRUEBA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#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lang="es-CO" spc="5" dirty="0">
                <a:latin typeface="Trebuchet MS"/>
                <a:cs typeface="Trebuchet MS"/>
              </a:rPr>
              <a:t>3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-PRUEBA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# </a:t>
            </a:r>
            <a:r>
              <a:rPr lang="es-CO" sz="1800" dirty="0">
                <a:latin typeface="Trebuchet MS"/>
                <a:cs typeface="Trebuchet MS"/>
              </a:rPr>
              <a:t>4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- </a:t>
            </a:r>
            <a:r>
              <a:rPr sz="1800" spc="-5" dirty="0">
                <a:latin typeface="Trebuchet MS"/>
                <a:cs typeface="Trebuchet MS"/>
              </a:rPr>
              <a:t>PRUEBA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#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lang="es-CO" spc="5" dirty="0">
                <a:latin typeface="Trebuchet MS"/>
                <a:cs typeface="Trebuchet MS"/>
              </a:rPr>
              <a:t>5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-</a:t>
            </a:r>
            <a:r>
              <a:rPr sz="1800" spc="-5" dirty="0">
                <a:latin typeface="Trebuchet MS"/>
                <a:cs typeface="Trebuchet MS"/>
              </a:rPr>
              <a:t> PRUEBA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lang="es-CO" spc="-100" dirty="0">
                <a:latin typeface="Trebuchet MS"/>
                <a:cs typeface="Trebuchet MS"/>
              </a:rPr>
              <a:t>6</a:t>
            </a:r>
            <a:r>
              <a:rPr sz="1800" spc="-5" dirty="0">
                <a:latin typeface="Trebuchet MS"/>
                <a:cs typeface="Trebuchet MS"/>
              </a:rPr>
              <a:t> -PRUEBA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#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lang="es-CO" spc="-5" dirty="0">
                <a:latin typeface="Trebuchet MS"/>
                <a:cs typeface="Trebuchet MS"/>
              </a:rPr>
              <a:t>7 – PRUEBA # 8 – PRUEBA # 9 – PRUEBA #10 – PRUEBA # 11.</a:t>
            </a:r>
            <a:endParaRPr sz="1800" dirty="0">
              <a:latin typeface="Trebuchet MS"/>
              <a:cs typeface="Trebuchet MS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007560"/>
              </p:ext>
            </p:extLst>
          </p:nvPr>
        </p:nvGraphicFramePr>
        <p:xfrm>
          <a:off x="684805" y="2209800"/>
          <a:ext cx="10822390" cy="29419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3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5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1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1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17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1790">
                  <a:extLst>
                    <a:ext uri="{9D8B030D-6E8A-4147-A177-3AD203B41FA5}">
                      <a16:colId xmlns:a16="http://schemas.microsoft.com/office/drawing/2014/main" val="2077985673"/>
                    </a:ext>
                  </a:extLst>
                </a:gridCol>
                <a:gridCol w="811790">
                  <a:extLst>
                    <a:ext uri="{9D8B030D-6E8A-4147-A177-3AD203B41FA5}">
                      <a16:colId xmlns:a16="http://schemas.microsoft.com/office/drawing/2014/main" val="1377703225"/>
                    </a:ext>
                  </a:extLst>
                </a:gridCol>
                <a:gridCol w="811790">
                  <a:extLst>
                    <a:ext uri="{9D8B030D-6E8A-4147-A177-3AD203B41FA5}">
                      <a16:colId xmlns:a16="http://schemas.microsoft.com/office/drawing/2014/main" val="3344208914"/>
                    </a:ext>
                  </a:extLst>
                </a:gridCol>
                <a:gridCol w="811790">
                  <a:extLst>
                    <a:ext uri="{9D8B030D-6E8A-4147-A177-3AD203B41FA5}">
                      <a16:colId xmlns:a16="http://schemas.microsoft.com/office/drawing/2014/main" val="1492536548"/>
                    </a:ext>
                  </a:extLst>
                </a:gridCol>
              </a:tblGrid>
              <a:tr h="405256">
                <a:tc>
                  <a:txBody>
                    <a:bodyPr/>
                    <a:lstStyle/>
                    <a:p>
                      <a:pPr marL="53149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00" b="1" spc="-5" dirty="0">
                          <a:latin typeface="Trebuchet MS"/>
                          <a:cs typeface="Trebuchet MS"/>
                        </a:rPr>
                        <a:t>DEPORTISTA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735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9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900" b="1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25" dirty="0">
                          <a:latin typeface="Trebuchet MS"/>
                          <a:cs typeface="Trebuchet MS"/>
                        </a:rPr>
                        <a:t>1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9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900" b="1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25" dirty="0">
                          <a:latin typeface="Trebuchet MS"/>
                          <a:cs typeface="Trebuchet MS"/>
                        </a:rPr>
                        <a:t>2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9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900" b="1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25" dirty="0">
                          <a:latin typeface="Trebuchet MS"/>
                          <a:cs typeface="Trebuchet MS"/>
                        </a:rPr>
                        <a:t>3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9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900" b="1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25" dirty="0">
                          <a:latin typeface="Trebuchet MS"/>
                          <a:cs typeface="Trebuchet MS"/>
                        </a:rPr>
                        <a:t>4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9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900" b="1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25" dirty="0">
                          <a:latin typeface="Trebuchet MS"/>
                          <a:cs typeface="Trebuchet MS"/>
                        </a:rPr>
                        <a:t>5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9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900" b="1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25" dirty="0">
                          <a:latin typeface="Trebuchet MS"/>
                          <a:cs typeface="Trebuchet MS"/>
                        </a:rPr>
                        <a:t>6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9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900" b="1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25" dirty="0">
                          <a:latin typeface="Trebuchet MS"/>
                          <a:cs typeface="Trebuchet MS"/>
                        </a:rPr>
                        <a:t>7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lang="es-CO" sz="9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lang="es-CO" sz="900" b="1" spc="-25" dirty="0">
                          <a:latin typeface="Trebuchet MS"/>
                          <a:cs typeface="Trebuchet MS"/>
                        </a:rPr>
                        <a:t> 8</a:t>
                      </a: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lang="es-CO" sz="9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lang="es-CO" sz="900" b="1" spc="-25" dirty="0">
                          <a:latin typeface="Trebuchet MS"/>
                          <a:cs typeface="Trebuchet MS"/>
                        </a:rPr>
                        <a:t> 9</a:t>
                      </a: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lang="es-CO" sz="9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lang="es-CO" sz="900" b="1" spc="-25" dirty="0">
                          <a:latin typeface="Trebuchet MS"/>
                          <a:cs typeface="Trebuchet MS"/>
                        </a:rPr>
                        <a:t> 10</a:t>
                      </a: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lang="es-CO" sz="9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lang="es-CO" sz="900" b="1" spc="-25" dirty="0">
                          <a:latin typeface="Trebuchet MS"/>
                          <a:cs typeface="Trebuchet MS"/>
                        </a:rPr>
                        <a:t> 11</a:t>
                      </a: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52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lang="es-CO" sz="9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74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9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74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9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34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9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73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9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86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9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400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ts val="1400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400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400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ts val="1400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ts val="1400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400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400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400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400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400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73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9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ts val="1395"/>
                        </a:lnSpc>
                      </a:pP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1395"/>
                        </a:lnSpc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134319"/>
              </p:ext>
            </p:extLst>
          </p:nvPr>
        </p:nvGraphicFramePr>
        <p:xfrm>
          <a:off x="381000" y="1219200"/>
          <a:ext cx="11430001" cy="43888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2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0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3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84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30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2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84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30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84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612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853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9379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8889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R="61594" algn="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Trebuchet MS"/>
                          <a:cs typeface="Trebuchet MS"/>
                        </a:rPr>
                        <a:t>DEPORTISTA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270510" marR="106680" indent="-157480">
                        <a:lnSpc>
                          <a:spcPct val="107000"/>
                        </a:lnSpc>
                      </a:pPr>
                      <a:r>
                        <a:rPr sz="1600" b="1" dirty="0">
                          <a:latin typeface="Trebuchet MS"/>
                          <a:cs typeface="Trebuchet MS"/>
                        </a:rPr>
                        <a:t>PR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U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B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A  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#1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38760" marR="74930" indent="-158750">
                        <a:lnSpc>
                          <a:spcPct val="107000"/>
                        </a:lnSpc>
                      </a:pPr>
                      <a:r>
                        <a:rPr sz="1600" b="1" dirty="0">
                          <a:latin typeface="Trebuchet MS"/>
                          <a:cs typeface="Trebuchet MS"/>
                        </a:rPr>
                        <a:t>PR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U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B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A  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#2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45110" marR="80010" indent="-157480">
                        <a:lnSpc>
                          <a:spcPct val="107000"/>
                        </a:lnSpc>
                      </a:pPr>
                      <a:r>
                        <a:rPr sz="1600" b="1" dirty="0">
                          <a:latin typeface="Trebuchet MS"/>
                          <a:cs typeface="Trebuchet MS"/>
                        </a:rPr>
                        <a:t>PR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U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B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A  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#3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225425" marR="60325" indent="-157480">
                        <a:lnSpc>
                          <a:spcPct val="107000"/>
                        </a:lnSpc>
                      </a:pPr>
                      <a:r>
                        <a:rPr sz="1600" b="1" dirty="0">
                          <a:latin typeface="Trebuchet MS"/>
                          <a:cs typeface="Trebuchet MS"/>
                        </a:rPr>
                        <a:t>PR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U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B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A  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#4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238760" marR="74295" indent="-158750">
                        <a:lnSpc>
                          <a:spcPct val="107000"/>
                        </a:lnSpc>
                      </a:pPr>
                      <a:r>
                        <a:rPr sz="1600" b="1" dirty="0">
                          <a:latin typeface="Trebuchet MS"/>
                          <a:cs typeface="Trebuchet MS"/>
                        </a:rPr>
                        <a:t>PR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U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B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A  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#5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33045" marR="67310" indent="-158750">
                        <a:lnSpc>
                          <a:spcPct val="107000"/>
                        </a:lnSpc>
                      </a:pPr>
                      <a:r>
                        <a:rPr sz="1600" b="1" dirty="0">
                          <a:latin typeface="Trebuchet MS"/>
                          <a:cs typeface="Trebuchet MS"/>
                        </a:rPr>
                        <a:t>PR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U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B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A  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#6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26060" marR="60325" indent="-157480">
                        <a:lnSpc>
                          <a:spcPct val="107000"/>
                        </a:lnSpc>
                      </a:pPr>
                      <a:r>
                        <a:rPr sz="1600" b="1" dirty="0">
                          <a:latin typeface="Trebuchet MS"/>
                          <a:cs typeface="Trebuchet MS"/>
                        </a:rPr>
                        <a:t>PR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U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B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A  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#7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38760" marR="74295" indent="-158750">
                        <a:lnSpc>
                          <a:spcPct val="107000"/>
                        </a:lnSpc>
                      </a:pPr>
                      <a:r>
                        <a:rPr sz="1600" b="1" dirty="0">
                          <a:latin typeface="Trebuchet MS"/>
                          <a:cs typeface="Trebuchet MS"/>
                        </a:rPr>
                        <a:t>PR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U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B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A  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#8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26060" marR="59690" indent="-157480">
                        <a:lnSpc>
                          <a:spcPct val="107000"/>
                        </a:lnSpc>
                      </a:pPr>
                      <a:r>
                        <a:rPr sz="1600" b="1" dirty="0">
                          <a:latin typeface="Trebuchet MS"/>
                          <a:cs typeface="Trebuchet MS"/>
                        </a:rPr>
                        <a:t>PR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U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B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A  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#9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94945" marR="67310" indent="-120650">
                        <a:lnSpc>
                          <a:spcPct val="107000"/>
                        </a:lnSpc>
                      </a:pPr>
                      <a:r>
                        <a:rPr sz="1600" b="1" dirty="0">
                          <a:latin typeface="Trebuchet MS"/>
                          <a:cs typeface="Trebuchet MS"/>
                        </a:rPr>
                        <a:t>PR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U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B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A  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#10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21615" marR="92710" indent="-120650">
                        <a:lnSpc>
                          <a:spcPct val="107000"/>
                        </a:lnSpc>
                      </a:pPr>
                      <a:r>
                        <a:rPr sz="1600" b="1" dirty="0">
                          <a:latin typeface="Trebuchet MS"/>
                          <a:cs typeface="Trebuchet MS"/>
                        </a:rPr>
                        <a:t>PR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U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B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A  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#11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59385" marR="95250" indent="-55244">
                        <a:lnSpc>
                          <a:spcPct val="106700"/>
                        </a:lnSpc>
                        <a:spcBef>
                          <a:spcPts val="5"/>
                        </a:spcBef>
                      </a:pPr>
                      <a:r>
                        <a:rPr sz="1600" b="1" dirty="0">
                          <a:latin typeface="Trebuchet MS"/>
                          <a:cs typeface="Trebuchet MS"/>
                        </a:rPr>
                        <a:t>TOTAL</a:t>
                      </a:r>
                      <a:r>
                        <a:rPr sz="1600" b="1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dirty="0">
                          <a:latin typeface="Trebuchet MS"/>
                          <a:cs typeface="Trebuchet MS"/>
                        </a:rPr>
                        <a:t>DE  PUNTOS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92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lang="es-CO"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42570" algn="r">
                        <a:lnSpc>
                          <a:spcPts val="1395"/>
                        </a:lnSpc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5095" algn="ctr">
                        <a:lnSpc>
                          <a:spcPts val="1860"/>
                        </a:lnSpc>
                      </a:pPr>
                      <a:endParaRPr sz="24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05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34950" algn="r">
                        <a:lnSpc>
                          <a:spcPts val="1395"/>
                        </a:lnSpc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5730" algn="ctr">
                        <a:lnSpc>
                          <a:spcPts val="1860"/>
                        </a:lnSpc>
                      </a:pPr>
                      <a:endParaRPr sz="24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59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96850" algn="r">
                        <a:lnSpc>
                          <a:spcPts val="1395"/>
                        </a:lnSpc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5095" algn="ctr">
                        <a:lnSpc>
                          <a:spcPts val="1860"/>
                        </a:lnSpc>
                      </a:pPr>
                      <a:endParaRPr sz="24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59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34950" algn="r">
                        <a:lnSpc>
                          <a:spcPts val="1395"/>
                        </a:lnSpc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5095" algn="ctr">
                        <a:lnSpc>
                          <a:spcPts val="1860"/>
                        </a:lnSpc>
                      </a:pPr>
                      <a:endParaRPr sz="24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92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34950" algn="r">
                        <a:lnSpc>
                          <a:spcPts val="1395"/>
                        </a:lnSpc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5730" algn="ctr">
                        <a:lnSpc>
                          <a:spcPts val="1860"/>
                        </a:lnSpc>
                      </a:pPr>
                      <a:endParaRPr sz="24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59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395"/>
                        </a:lnSpc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34950" algn="r">
                        <a:lnSpc>
                          <a:spcPts val="1395"/>
                        </a:lnSpc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5095" algn="ctr">
                        <a:lnSpc>
                          <a:spcPts val="1860"/>
                        </a:lnSpc>
                      </a:pPr>
                      <a:endParaRPr sz="24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59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400"/>
                        </a:lnSpc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34950" algn="r">
                        <a:lnSpc>
                          <a:spcPts val="1400"/>
                        </a:lnSpc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5095" algn="ctr">
                        <a:lnSpc>
                          <a:spcPts val="1860"/>
                        </a:lnSpc>
                      </a:pPr>
                      <a:endParaRPr sz="24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91000" y="457200"/>
            <a:ext cx="3159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heavy" spc="-15" dirty="0">
                <a:uFill>
                  <a:solidFill>
                    <a:srgbClr val="000000"/>
                  </a:solidFill>
                </a:uFill>
              </a:rPr>
              <a:t>CUADRO</a:t>
            </a:r>
            <a:r>
              <a:rPr sz="2400" u="heavy" spc="-5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</a:rPr>
              <a:t>DE</a:t>
            </a:r>
            <a:r>
              <a:rPr sz="2400" u="heavy" spc="-2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400" u="heavy" spc="-45" dirty="0">
                <a:uFill>
                  <a:solidFill>
                    <a:srgbClr val="000000"/>
                  </a:solidFill>
                </a:uFill>
              </a:rPr>
              <a:t>RESULTADOS</a:t>
            </a:r>
            <a:endParaRPr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47315"/>
              </p:ext>
            </p:extLst>
          </p:nvPr>
        </p:nvGraphicFramePr>
        <p:xfrm>
          <a:off x="522923" y="838200"/>
          <a:ext cx="11146154" cy="34872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6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2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7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9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9513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1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20" dirty="0">
                          <a:latin typeface="Calibri"/>
                          <a:cs typeface="Calibri"/>
                        </a:rPr>
                        <a:t>DEPORTISTAS</a:t>
                      </a:r>
                      <a:r>
                        <a:rPr sz="16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SELECCIONADA</a:t>
                      </a:r>
                      <a:r>
                        <a:rPr sz="160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SELECCIÓN</a:t>
                      </a:r>
                      <a:r>
                        <a:rPr sz="16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CO" sz="1600" b="1" spc="35" dirty="0">
                          <a:latin typeface="Calibri"/>
                          <a:cs typeface="Calibri"/>
                        </a:rPr>
                        <a:t>DE CONJUNTO </a:t>
                      </a:r>
                      <a:r>
                        <a:rPr lang="es-CO" sz="1600" b="1" spc="-45" dirty="0">
                          <a:latin typeface="Calibri"/>
                          <a:cs typeface="Calibri"/>
                        </a:rPr>
                        <a:t>JUVENIL</a:t>
                      </a:r>
                      <a:r>
                        <a:rPr sz="16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CO" sz="1600" b="1" spc="-5" dirty="0">
                          <a:latin typeface="Calibri"/>
                          <a:cs typeface="Calibri"/>
                        </a:rPr>
                        <a:t>2024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659">
                <a:tc>
                  <a:txBody>
                    <a:bodyPr/>
                    <a:lstStyle/>
                    <a:p>
                      <a:pPr marL="1905" algn="ctr">
                        <a:lnSpc>
                          <a:spcPts val="1625"/>
                        </a:lnSpc>
                      </a:pPr>
                      <a:r>
                        <a:rPr lang="es-CO" sz="1400" dirty="0">
                          <a:latin typeface="Calibri"/>
                          <a:cs typeface="Calibri"/>
                        </a:rPr>
                        <a:t>DEPORTISTA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25"/>
                        </a:lnSpc>
                      </a:pPr>
                      <a:r>
                        <a:rPr lang="es-CO" sz="1400" dirty="0">
                          <a:latin typeface="Calibri"/>
                          <a:cs typeface="Calibri"/>
                        </a:rPr>
                        <a:t>DEPARTAMENTO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395"/>
                        </a:lnSpc>
                      </a:pPr>
                      <a:r>
                        <a:rPr lang="es-CO" sz="1200" dirty="0">
                          <a:latin typeface="Calibri"/>
                          <a:cs typeface="Calibri"/>
                        </a:rPr>
                        <a:t>PUESTO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s-CO" sz="1400" dirty="0">
                          <a:latin typeface="Calibri"/>
                          <a:cs typeface="Calibri"/>
                        </a:rPr>
                        <a:t>PUNTOS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054279"/>
                  </a:ext>
                </a:extLst>
              </a:tr>
              <a:tr h="319659">
                <a:tc>
                  <a:txBody>
                    <a:bodyPr/>
                    <a:lstStyle/>
                    <a:p>
                      <a:pPr marL="1905" algn="ctr">
                        <a:lnSpc>
                          <a:spcPts val="1625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25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395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785">
                <a:tc>
                  <a:txBody>
                    <a:bodyPr/>
                    <a:lstStyle/>
                    <a:p>
                      <a:pPr marL="1270" algn="ctr">
                        <a:lnSpc>
                          <a:spcPts val="1625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395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659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395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786">
                <a:tc>
                  <a:txBody>
                    <a:bodyPr/>
                    <a:lstStyle/>
                    <a:p>
                      <a:pPr marL="1270" algn="ctr">
                        <a:lnSpc>
                          <a:spcPts val="1630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30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395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659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endParaRPr sz="16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395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786">
                <a:tc>
                  <a:txBody>
                    <a:bodyPr/>
                    <a:lstStyle/>
                    <a:p>
                      <a:pPr marL="1270" algn="ctr">
                        <a:lnSpc>
                          <a:spcPts val="1630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395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786">
                <a:tc>
                  <a:txBody>
                    <a:bodyPr/>
                    <a:lstStyle/>
                    <a:p>
                      <a:pPr marL="1270" algn="ctr">
                        <a:lnSpc>
                          <a:spcPts val="1630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395"/>
                        </a:lnSpc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3936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94239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BD1B281C-4E99-D156-DE98-93D162D7C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781" y="4495800"/>
            <a:ext cx="2738437" cy="18530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5529F39-82BD-95C0-8309-99B05A6517D9}"/>
              </a:ext>
            </a:extLst>
          </p:cNvPr>
          <p:cNvSpPr/>
          <p:nvPr/>
        </p:nvSpPr>
        <p:spPr>
          <a:xfrm>
            <a:off x="1219200" y="0"/>
            <a:ext cx="9000626" cy="3600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PRUEBAS VIRTUALES O PRESENCIALES</a:t>
            </a:r>
          </a:p>
          <a:p>
            <a:pPr algn="ctr"/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 descr="Un grupo de personas jugando con un frisbee&#10;&#10;Descripción generada automáticamente con confianza baja">
            <a:extLst>
              <a:ext uri="{FF2B5EF4-FFF2-40B4-BE49-F238E27FC236}">
                <a16:creationId xmlns:a16="http://schemas.microsoft.com/office/drawing/2014/main" id="{50DE45D7-B426-23C5-B744-00A24125C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347799"/>
            <a:ext cx="4530914" cy="37060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45142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519751"/>
              </p:ext>
            </p:extLst>
          </p:nvPr>
        </p:nvGraphicFramePr>
        <p:xfrm>
          <a:off x="522287" y="762000"/>
          <a:ext cx="11147425" cy="46690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6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21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665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1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20" dirty="0">
                          <a:latin typeface="Calibri"/>
                          <a:cs typeface="Calibri"/>
                        </a:rPr>
                        <a:t>OBSERVACIONES</a:t>
                      </a:r>
                      <a:r>
                        <a:rPr sz="16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DE LAS</a:t>
                      </a:r>
                      <a:r>
                        <a:rPr sz="160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DEPORTISTAS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25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lang="es-CO" sz="16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625"/>
                        </a:lnSpc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46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625"/>
                        </a:lnSpc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25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630"/>
                        </a:lnSpc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46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630"/>
                        </a:lnSpc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25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6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625"/>
                        </a:lnSpc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46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6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630"/>
                        </a:lnSpc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21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6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630"/>
                        </a:lnSpc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F0D5D18-81A4-56A6-2061-1BA86453A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219200"/>
            <a:ext cx="3955627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900D786-172C-33C4-B0F7-E2C37F1F7BCF}"/>
              </a:ext>
            </a:extLst>
          </p:cNvPr>
          <p:cNvSpPr txBox="1"/>
          <p:nvPr/>
        </p:nvSpPr>
        <p:spPr>
          <a:xfrm>
            <a:off x="10134600" y="6096000"/>
            <a:ext cx="1672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Mariangel Balza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4D19E22-7843-678F-BB8A-0CF0AF9062B4}"/>
              </a:ext>
            </a:extLst>
          </p:cNvPr>
          <p:cNvSpPr/>
          <p:nvPr/>
        </p:nvSpPr>
        <p:spPr>
          <a:xfrm>
            <a:off x="2133600" y="457200"/>
            <a:ext cx="7444625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Deportistas convocadas </a:t>
            </a:r>
            <a:r>
              <a:rPr lang="es-E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2024</a:t>
            </a:r>
          </a:p>
          <a:p>
            <a:pPr algn="ctr"/>
            <a:endParaRPr lang="es-E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Todas las deportistas de las ligas afiliadas del  del </a:t>
            </a:r>
            <a:r>
              <a:rPr lang="es-E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País que se quieran presentar.</a:t>
            </a:r>
            <a:r>
              <a:rPr lang="es-E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1265807"/>
            <a:ext cx="38760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PRUEBA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lang="es-MX" sz="1800" spc="-130" dirty="0">
                <a:latin typeface="Trebuchet MS"/>
                <a:cs typeface="Trebuchet MS"/>
              </a:rPr>
              <a:t> TES DE LEGER O </a:t>
            </a:r>
            <a:r>
              <a:rPr sz="1800" spc="-5" dirty="0">
                <a:latin typeface="Trebuchet MS"/>
                <a:cs typeface="Trebuchet MS"/>
              </a:rPr>
              <a:t>DE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RESISTENCIA</a:t>
            </a:r>
            <a:r>
              <a:rPr lang="es-CO" sz="1800" spc="-5" dirty="0">
                <a:latin typeface="Trebuchet MS"/>
                <a:cs typeface="Trebuchet MS"/>
              </a:rPr>
              <a:t> (20 metros)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–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VO2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MÁX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18986" y="324992"/>
            <a:ext cx="1985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Escala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-10" dirty="0">
                <a:latin typeface="Calibri"/>
                <a:cs typeface="Calibri"/>
              </a:rPr>
              <a:t> evaluación: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616693"/>
              </p:ext>
            </p:extLst>
          </p:nvPr>
        </p:nvGraphicFramePr>
        <p:xfrm>
          <a:off x="6033008" y="875283"/>
          <a:ext cx="4337049" cy="7810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4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4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6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1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1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131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51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b="1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60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35941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5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131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41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b="1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50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34163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3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131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30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b="1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40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34099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1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VO2MAX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5637403" y="2030348"/>
            <a:ext cx="293814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3695" algn="l"/>
                <a:tab pos="918844" algn="l"/>
                <a:tab pos="1544320" algn="l"/>
                <a:tab pos="1918970" algn="l"/>
                <a:tab pos="2237740" algn="l"/>
              </a:tabLst>
            </a:pPr>
            <a:r>
              <a:rPr sz="1600" spc="-5" dirty="0">
                <a:latin typeface="Arial MT"/>
                <a:cs typeface="Arial MT"/>
              </a:rPr>
              <a:t>El	</a:t>
            </a:r>
            <a:r>
              <a:rPr sz="1600" b="1" spc="-5" dirty="0">
                <a:latin typeface="Arial"/>
                <a:cs typeface="Arial"/>
              </a:rPr>
              <a:t>V</a:t>
            </a:r>
            <a:r>
              <a:rPr sz="1600" b="1" spc="-15" dirty="0">
                <a:latin typeface="Arial"/>
                <a:cs typeface="Arial"/>
              </a:rPr>
              <a:t>O</a:t>
            </a:r>
            <a:r>
              <a:rPr sz="1600" b="1" spc="-5" dirty="0">
                <a:latin typeface="Arial"/>
                <a:cs typeface="Arial"/>
              </a:rPr>
              <a:t>2</a:t>
            </a:r>
            <a:r>
              <a:rPr sz="1600" b="1" dirty="0">
                <a:latin typeface="Arial"/>
                <a:cs typeface="Arial"/>
              </a:rPr>
              <a:t>	</a:t>
            </a:r>
            <a:r>
              <a:rPr sz="1600" b="1" spc="-5" dirty="0">
                <a:latin typeface="Arial"/>
                <a:cs typeface="Arial"/>
              </a:rPr>
              <a:t>máx.</a:t>
            </a:r>
            <a:r>
              <a:rPr sz="1600" b="1" dirty="0">
                <a:latin typeface="Arial"/>
                <a:cs typeface="Arial"/>
              </a:rPr>
              <a:t>	</a:t>
            </a:r>
            <a:r>
              <a:rPr sz="1600" spc="-5" dirty="0">
                <a:latin typeface="Arial MT"/>
                <a:cs typeface="Arial MT"/>
              </a:rPr>
              <a:t>es</a:t>
            </a:r>
            <a:r>
              <a:rPr sz="1600" dirty="0">
                <a:latin typeface="Arial MT"/>
                <a:cs typeface="Arial MT"/>
              </a:rPr>
              <a:t>	</a:t>
            </a:r>
            <a:r>
              <a:rPr sz="1600" spc="-5" dirty="0">
                <a:latin typeface="Arial MT"/>
                <a:cs typeface="Arial MT"/>
              </a:rPr>
              <a:t>el</a:t>
            </a:r>
            <a:r>
              <a:rPr sz="1600" dirty="0">
                <a:latin typeface="Arial MT"/>
                <a:cs typeface="Arial MT"/>
              </a:rPr>
              <a:t>	</a:t>
            </a:r>
            <a:r>
              <a:rPr sz="1600" spc="-5" dirty="0">
                <a:latin typeface="Arial MT"/>
                <a:cs typeface="Arial MT"/>
              </a:rPr>
              <a:t>número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1565" y="2030348"/>
            <a:ext cx="27063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1175" algn="l"/>
                <a:tab pos="1438910" algn="l"/>
                <a:tab pos="1768475" algn="l"/>
              </a:tabLst>
            </a:pPr>
            <a:r>
              <a:rPr sz="1600" spc="-5" dirty="0">
                <a:latin typeface="Arial MT"/>
                <a:cs typeface="Arial MT"/>
              </a:rPr>
              <a:t>que	de</a:t>
            </a:r>
            <a:r>
              <a:rPr sz="1600" dirty="0">
                <a:latin typeface="Arial MT"/>
                <a:cs typeface="Arial MT"/>
              </a:rPr>
              <a:t>s</a:t>
            </a:r>
            <a:r>
              <a:rPr sz="1600" spc="-5" dirty="0">
                <a:latin typeface="Arial MT"/>
                <a:cs typeface="Arial MT"/>
              </a:rPr>
              <a:t>cribe</a:t>
            </a:r>
            <a:r>
              <a:rPr sz="1600" dirty="0">
                <a:latin typeface="Arial MT"/>
                <a:cs typeface="Arial MT"/>
              </a:rPr>
              <a:t>	</a:t>
            </a:r>
            <a:r>
              <a:rPr sz="1600" spc="-5" dirty="0">
                <a:latin typeface="Arial MT"/>
                <a:cs typeface="Arial MT"/>
              </a:rPr>
              <a:t>tu</a:t>
            </a:r>
            <a:r>
              <a:rPr sz="1600" dirty="0">
                <a:latin typeface="Arial MT"/>
                <a:cs typeface="Arial MT"/>
              </a:rPr>
              <a:t>	</a:t>
            </a:r>
            <a:r>
              <a:rPr sz="1600" spc="-5" dirty="0">
                <a:latin typeface="Arial MT"/>
                <a:cs typeface="Arial MT"/>
              </a:rPr>
              <a:t>capa</a:t>
            </a:r>
            <a:r>
              <a:rPr sz="1600" dirty="0">
                <a:latin typeface="Arial MT"/>
                <a:cs typeface="Arial MT"/>
              </a:rPr>
              <a:t>c</a:t>
            </a:r>
            <a:r>
              <a:rPr sz="1600" spc="-5" dirty="0">
                <a:latin typeface="Arial MT"/>
                <a:cs typeface="Arial MT"/>
              </a:rPr>
              <a:t>id</a:t>
            </a:r>
            <a:r>
              <a:rPr sz="1600" spc="-20" dirty="0">
                <a:latin typeface="Arial MT"/>
                <a:cs typeface="Arial MT"/>
              </a:rPr>
              <a:t>a</a:t>
            </a:r>
            <a:r>
              <a:rPr sz="1600" spc="-5" dirty="0">
                <a:latin typeface="Arial MT"/>
                <a:cs typeface="Arial MT"/>
              </a:rPr>
              <a:t>d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36260" y="2332559"/>
            <a:ext cx="5781675" cy="755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MT"/>
                <a:cs typeface="Arial MT"/>
              </a:rPr>
              <a:t>cardiorrespiratoria.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número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único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que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recoge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las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estadísticas de tu corazón, respiración, sistema circulatorio y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músculos, todos</a:t>
            </a:r>
            <a:r>
              <a:rPr sz="1600" spc="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trabajando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forma</a:t>
            </a:r>
            <a:r>
              <a:rPr sz="1600" spc="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independiente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y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conjunta</a:t>
            </a:r>
            <a:r>
              <a:rPr sz="1600" spc="-5" dirty="0">
                <a:solidFill>
                  <a:srgbClr val="1F2023"/>
                </a:solidFill>
                <a:latin typeface="Arial MT"/>
                <a:cs typeface="Arial MT"/>
              </a:rPr>
              <a:t>.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C169C77-F8E7-04AB-32F3-3A72B6B07373}"/>
              </a:ext>
            </a:extLst>
          </p:cNvPr>
          <p:cNvSpPr/>
          <p:nvPr/>
        </p:nvSpPr>
        <p:spPr>
          <a:xfrm>
            <a:off x="277898" y="209213"/>
            <a:ext cx="30880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PRUEBA #1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D5D555B-9337-13D0-C501-EE0AE4E27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615" y="3810700"/>
            <a:ext cx="3696986" cy="2437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359762" y="2190186"/>
            <a:ext cx="52084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Google Sans"/>
              </a:rPr>
              <a:t>El test de </a:t>
            </a:r>
            <a:r>
              <a:rPr lang="es-MX" dirty="0" err="1">
                <a:latin typeface="Google Sans"/>
              </a:rPr>
              <a:t>Léger</a:t>
            </a:r>
            <a:r>
              <a:rPr lang="es-MX" dirty="0">
                <a:latin typeface="Google Sans"/>
              </a:rPr>
              <a:t> o de </a:t>
            </a:r>
            <a:r>
              <a:rPr lang="es-MX" dirty="0" err="1">
                <a:latin typeface="Google Sans"/>
              </a:rPr>
              <a:t>Course-Navette</a:t>
            </a:r>
            <a:r>
              <a:rPr lang="es-MX" dirty="0">
                <a:latin typeface="Google Sans"/>
              </a:rPr>
              <a:t> es un tipo de evaluación que se utiliza para medir la resistencia respiratoria de un individuo. Durante la prueba, el individuo debe desplazarse entre dos puntos, situados a una distancia de 20 metros entre uno y otro. Cuando suena un pitido o una señal, debe cambiar de dirección</a:t>
            </a:r>
            <a:endParaRPr lang="es-CO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145020"/>
              </p:ext>
            </p:extLst>
          </p:nvPr>
        </p:nvGraphicFramePr>
        <p:xfrm>
          <a:off x="424542" y="875283"/>
          <a:ext cx="6738257" cy="56222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7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5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9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49">
                <a:tc>
                  <a:txBody>
                    <a:bodyPr/>
                    <a:lstStyle/>
                    <a:p>
                      <a:pPr marL="58039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DEPORTISTA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VO2MÁX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10" dirty="0">
                          <a:latin typeface="Trebuchet MS"/>
                          <a:cs typeface="Trebuchet MS"/>
                        </a:rPr>
                        <a:t>ML/KG/MG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PUNTOS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99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lang="es-CO"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41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88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41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12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41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041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041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85064"/>
                  </a:ext>
                </a:extLst>
              </a:tr>
              <a:tr h="40041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980694"/>
                  </a:ext>
                </a:extLst>
              </a:tr>
              <a:tr h="40041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114767"/>
                  </a:ext>
                </a:extLst>
              </a:tr>
              <a:tr h="40041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565708"/>
                  </a:ext>
                </a:extLst>
              </a:tr>
              <a:tr h="40041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71723"/>
                  </a:ext>
                </a:extLst>
              </a:tr>
              <a:tr h="40041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914487"/>
                  </a:ext>
                </a:extLst>
              </a:tr>
              <a:tr h="40041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317638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753600" y="265638"/>
            <a:ext cx="1985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Escala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-10" dirty="0">
                <a:latin typeface="Calibri"/>
                <a:cs typeface="Calibri"/>
              </a:rPr>
              <a:t> evaluación:</a:t>
            </a:r>
            <a:endParaRPr sz="1800" dirty="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256647"/>
              </p:ext>
            </p:extLst>
          </p:nvPr>
        </p:nvGraphicFramePr>
        <p:xfrm>
          <a:off x="7452179" y="791880"/>
          <a:ext cx="4337049" cy="7810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4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4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6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1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1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131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51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b="1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60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35941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5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131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41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b="1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50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34163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3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131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30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b="1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40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34099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1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VO2MAX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4C169C77-F8E7-04AB-32F3-3A72B6B07373}"/>
              </a:ext>
            </a:extLst>
          </p:cNvPr>
          <p:cNvSpPr/>
          <p:nvPr/>
        </p:nvSpPr>
        <p:spPr>
          <a:xfrm>
            <a:off x="277898" y="0"/>
            <a:ext cx="30880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PRUEBA #1</a:t>
            </a:r>
          </a:p>
        </p:txBody>
      </p:sp>
    </p:spTree>
    <p:extLst>
      <p:ext uri="{BB962C8B-B14F-4D97-AF65-F5344CB8AC3E}">
        <p14:creationId xmlns:p14="http://schemas.microsoft.com/office/powerpoint/2010/main" val="425083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5864" y="1587845"/>
            <a:ext cx="605993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VELOCIDAD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DE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DESPLAZAMIENTO</a:t>
            </a:r>
            <a:r>
              <a:rPr lang="es-CO" sz="1800" spc="-10" dirty="0">
                <a:latin typeface="Trebuchet MS"/>
                <a:cs typeface="Trebuchet MS"/>
              </a:rPr>
              <a:t> – 30 METROS. </a:t>
            </a:r>
            <a:endParaRPr sz="1800" dirty="0">
              <a:latin typeface="Trebuchet MS"/>
              <a:cs typeface="Trebuchet MS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397371"/>
              </p:ext>
            </p:extLst>
          </p:nvPr>
        </p:nvGraphicFramePr>
        <p:xfrm>
          <a:off x="609600" y="2133600"/>
          <a:ext cx="4919979" cy="29710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0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1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7481">
                <a:tc>
                  <a:txBody>
                    <a:bodyPr/>
                    <a:lstStyle/>
                    <a:p>
                      <a:pPr marL="58039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DEPORTISTA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30</a:t>
                      </a:r>
                      <a:r>
                        <a:rPr sz="1000" b="1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METROS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PUNTOS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37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lang="es-CO"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19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26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13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13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26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960165" y="203319"/>
            <a:ext cx="1985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Escala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-10" dirty="0">
                <a:latin typeface="Calibri"/>
                <a:cs typeface="Calibri"/>
              </a:rPr>
              <a:t> evaluación:</a:t>
            </a:r>
            <a:endParaRPr sz="1800" dirty="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966143"/>
              </p:ext>
            </p:extLst>
          </p:nvPr>
        </p:nvGraphicFramePr>
        <p:xfrm>
          <a:off x="6961465" y="723339"/>
          <a:ext cx="4919980" cy="8848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7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302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PRUEBA #</a:t>
                      </a:r>
                      <a:r>
                        <a:rPr sz="1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1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4,99</a:t>
                      </a:r>
                      <a:r>
                        <a:rPr sz="1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000" b="1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4,00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4000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(5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5,99</a:t>
                      </a:r>
                      <a:r>
                        <a:rPr sz="1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000" b="1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5,00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(3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6,00</a:t>
                      </a:r>
                      <a:r>
                        <a:rPr sz="1000" b="1" spc="2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b="1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7,00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seg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(1</a:t>
                      </a:r>
                      <a:r>
                        <a:rPr sz="10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2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27000" marR="118745" indent="92710">
                        <a:lnSpc>
                          <a:spcPct val="107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VELOCIDAD DE 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D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PL</a:t>
                      </a:r>
                      <a:r>
                        <a:rPr sz="1000" b="1" spc="5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Z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MIE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1000" b="1" dirty="0">
                          <a:latin typeface="Trebuchet MS"/>
                          <a:cs typeface="Trebuchet MS"/>
                        </a:rPr>
                        <a:t>TO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Imagen 10" descr="Un grupo de personas jugando con un papalote en el aire&#10;&#10;Descripción generada automáticamente con confianza media">
            <a:extLst>
              <a:ext uri="{FF2B5EF4-FFF2-40B4-BE49-F238E27FC236}">
                <a16:creationId xmlns:a16="http://schemas.microsoft.com/office/drawing/2014/main" id="{056E5CE2-E749-F986-A2AB-399843F211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292" y="2743200"/>
            <a:ext cx="4459337" cy="2971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E5FB0E6-1FF9-5922-8E55-9A306456266B}"/>
              </a:ext>
            </a:extLst>
          </p:cNvPr>
          <p:cNvSpPr/>
          <p:nvPr/>
        </p:nvSpPr>
        <p:spPr>
          <a:xfrm>
            <a:off x="277898" y="203319"/>
            <a:ext cx="30880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PRUEBA #2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55206" y="1034316"/>
            <a:ext cx="10898594" cy="9871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9085" marR="5080" indent="-287020">
              <a:lnSpc>
                <a:spcPct val="101099"/>
              </a:lnSpc>
              <a:spcBef>
                <a:spcPts val="7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b="1" spc="-5" dirty="0">
                <a:latin typeface="Calibri"/>
                <a:cs typeface="Calibri"/>
              </a:rPr>
              <a:t>Saltos dobles: Necesarios </a:t>
            </a:r>
            <a:r>
              <a:rPr sz="1800" b="1" spc="-10" dirty="0">
                <a:latin typeface="Calibri"/>
                <a:cs typeface="Calibri"/>
              </a:rPr>
              <a:t>para </a:t>
            </a:r>
            <a:r>
              <a:rPr sz="1800" b="1" dirty="0">
                <a:latin typeface="Calibri"/>
                <a:cs typeface="Calibri"/>
              </a:rPr>
              <a:t>la </a:t>
            </a:r>
            <a:r>
              <a:rPr sz="1800" b="1" spc="-10" dirty="0">
                <a:latin typeface="Calibri"/>
                <a:cs typeface="Calibri"/>
              </a:rPr>
              <a:t>coordinación </a:t>
            </a:r>
            <a:r>
              <a:rPr sz="1800" b="1" dirty="0">
                <a:latin typeface="Calibri"/>
                <a:cs typeface="Calibri"/>
              </a:rPr>
              <a:t>y la </a:t>
            </a:r>
            <a:r>
              <a:rPr sz="1800" b="1" spc="-10" dirty="0">
                <a:latin typeface="Calibri"/>
                <a:cs typeface="Calibri"/>
              </a:rPr>
              <a:t>fuerza explosiva </a:t>
            </a:r>
            <a:r>
              <a:rPr sz="1800" b="1" dirty="0">
                <a:latin typeface="Calibri"/>
                <a:cs typeface="Calibri"/>
              </a:rPr>
              <a:t>de </a:t>
            </a:r>
            <a:r>
              <a:rPr sz="1800" b="1" spc="-5" dirty="0">
                <a:latin typeface="Calibri"/>
                <a:cs typeface="Calibri"/>
              </a:rPr>
              <a:t>piernas, </a:t>
            </a:r>
            <a:r>
              <a:rPr sz="1800" b="1" spc="-10" dirty="0">
                <a:latin typeface="Calibri"/>
                <a:cs typeface="Calibri"/>
              </a:rPr>
              <a:t>requisito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indispensable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para</a:t>
            </a:r>
            <a:r>
              <a:rPr sz="1800" b="1" dirty="0">
                <a:latin typeface="Calibri"/>
                <a:cs typeface="Calibri"/>
              </a:rPr>
              <a:t> el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despegue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los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5" dirty="0" err="1">
                <a:latin typeface="Calibri"/>
                <a:cs typeface="Calibri"/>
              </a:rPr>
              <a:t>saltos</a:t>
            </a:r>
            <a:r>
              <a:rPr sz="1800" b="1" spc="-5" dirty="0">
                <a:latin typeface="Calibri"/>
                <a:cs typeface="Calibri"/>
              </a:rPr>
              <a:t>.</a:t>
            </a:r>
            <a:r>
              <a:rPr lang="es-CO" sz="1800" b="1" spc="-5" dirty="0">
                <a:latin typeface="Calibri"/>
                <a:cs typeface="Calibri"/>
              </a:rPr>
              <a:t>				</a:t>
            </a:r>
            <a:r>
              <a:rPr lang="es-CO" b="1" spc="-5" dirty="0">
                <a:latin typeface="Calibri"/>
                <a:cs typeface="Calibri"/>
              </a:rPr>
              <a:t>	</a:t>
            </a:r>
            <a:r>
              <a:rPr lang="es-CO" sz="1800" b="1" spc="-5" dirty="0">
                <a:latin typeface="Calibri"/>
                <a:cs typeface="Calibri"/>
              </a:rPr>
              <a:t>Tiempo: 30 segundos.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800" spc="-5" dirty="0">
                <a:latin typeface="Calibri"/>
                <a:cs typeface="Calibri"/>
              </a:rPr>
              <a:t>Escala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evaluación:</a:t>
            </a:r>
            <a:endParaRPr sz="1800" dirty="0">
              <a:latin typeface="Calibri"/>
              <a:cs typeface="Calibri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277491"/>
              </p:ext>
            </p:extLst>
          </p:nvPr>
        </p:nvGraphicFramePr>
        <p:xfrm>
          <a:off x="433435" y="2133600"/>
          <a:ext cx="6918324" cy="8746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4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9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44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9203">
                <a:tc>
                  <a:txBody>
                    <a:bodyPr/>
                    <a:lstStyle/>
                    <a:p>
                      <a:pPr marR="264160" algn="r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1000" b="1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3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9969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50</a:t>
                      </a:r>
                      <a:r>
                        <a:rPr sz="10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1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mas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(5</a:t>
                      </a:r>
                      <a:r>
                        <a:rPr sz="10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110489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40</a:t>
                      </a:r>
                      <a:r>
                        <a:rPr sz="10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49</a:t>
                      </a:r>
                      <a:r>
                        <a:rPr sz="1000" b="1" spc="2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(4</a:t>
                      </a:r>
                      <a:r>
                        <a:rPr sz="10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593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30</a:t>
                      </a:r>
                      <a:r>
                        <a:rPr sz="1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39</a:t>
                      </a:r>
                      <a:r>
                        <a:rPr sz="10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(3</a:t>
                      </a:r>
                      <a:r>
                        <a:rPr sz="10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64184" marR="161925" indent="-295910">
                        <a:lnSpc>
                          <a:spcPct val="107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sz="1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0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29</a:t>
                      </a:r>
                      <a:r>
                        <a:rPr sz="1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cm (2 </a:t>
                      </a:r>
                      <a:r>
                        <a:rPr sz="1000" b="1" spc="-2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1239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0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a 19</a:t>
                      </a:r>
                      <a:r>
                        <a:rPr sz="10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(1 pto).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222885" algn="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SALTOS</a:t>
                      </a:r>
                      <a:r>
                        <a:rPr sz="1000" b="1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DOBLES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5503C45B-A910-EDAA-8719-2C401A77B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3810000"/>
            <a:ext cx="3850602" cy="2565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B5582B7B-E22A-0E6A-5CE3-4C02E22C1B69}"/>
              </a:ext>
            </a:extLst>
          </p:cNvPr>
          <p:cNvSpPr/>
          <p:nvPr/>
        </p:nvSpPr>
        <p:spPr>
          <a:xfrm>
            <a:off x="277898" y="203319"/>
            <a:ext cx="30880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PRUEBA #3</a:t>
            </a:r>
          </a:p>
        </p:txBody>
      </p:sp>
      <p:graphicFrame>
        <p:nvGraphicFramePr>
          <p:cNvPr id="16" name="object 3">
            <a:extLst>
              <a:ext uri="{FF2B5EF4-FFF2-40B4-BE49-F238E27FC236}">
                <a16:creationId xmlns:a16="http://schemas.microsoft.com/office/drawing/2014/main" id="{51451BE5-161F-C92F-B904-2BCE1147D5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481362"/>
              </p:ext>
            </p:extLst>
          </p:nvPr>
        </p:nvGraphicFramePr>
        <p:xfrm>
          <a:off x="466092" y="3439886"/>
          <a:ext cx="5248909" cy="29528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8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9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7481">
                <a:tc>
                  <a:txBody>
                    <a:bodyPr/>
                    <a:lstStyle/>
                    <a:p>
                      <a:pPr marL="58039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DEPORTISTA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es-CO" sz="1200" b="1" spc="-5" dirty="0">
                          <a:latin typeface="Trebuchet MS"/>
                          <a:cs typeface="Trebuchet MS"/>
                        </a:rPr>
                        <a:t>SALTOS DOBLES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Trebuchet MS"/>
                          <a:cs typeface="Trebuchet MS"/>
                        </a:rPr>
                        <a:t>PUNTOS</a:t>
                      </a: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26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lang="es-CO"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13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13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26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20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14617" y="1310250"/>
            <a:ext cx="11033760" cy="6604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98600"/>
              </a:lnSpc>
              <a:spcBef>
                <a:spcPts val="125"/>
              </a:spcBef>
            </a:pPr>
            <a:r>
              <a:rPr sz="1400" spc="-5" dirty="0">
                <a:latin typeface="Trebuchet MS"/>
                <a:cs typeface="Trebuchet MS"/>
              </a:rPr>
              <a:t>Consiste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en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realizar</a:t>
            </a:r>
            <a:r>
              <a:rPr sz="1400" spc="2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10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 err="1">
                <a:latin typeface="Trebuchet MS"/>
                <a:cs typeface="Trebuchet MS"/>
              </a:rPr>
              <a:t>lanzamientos</a:t>
            </a:r>
            <a:r>
              <a:rPr lang="es-CO" sz="1400" spc="-5" dirty="0">
                <a:latin typeface="Trebuchet MS"/>
                <a:cs typeface="Trebuchet MS"/>
              </a:rPr>
              <a:t> a una distancia de 8 metros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con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aro</a:t>
            </a:r>
            <a:r>
              <a:rPr lang="es-CO" sz="1400" spc="-5" dirty="0">
                <a:latin typeface="Trebuchet MS"/>
                <a:cs typeface="Trebuchet MS"/>
              </a:rPr>
              <a:t> y con mazas, </a:t>
            </a:r>
            <a:r>
              <a:rPr sz="1400" dirty="0">
                <a:latin typeface="Trebuchet MS"/>
                <a:cs typeface="Trebuchet MS"/>
              </a:rPr>
              <a:t>la </a:t>
            </a:r>
            <a:r>
              <a:rPr sz="1400" spc="-5" dirty="0">
                <a:latin typeface="Trebuchet MS"/>
                <a:cs typeface="Trebuchet MS"/>
              </a:rPr>
              <a:t>idea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es </a:t>
            </a:r>
            <a:r>
              <a:rPr sz="1400" spc="-40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que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todos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los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lanzamientos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caigan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dentro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del aro. </a:t>
            </a:r>
            <a:r>
              <a:rPr sz="1400" spc="-30" dirty="0">
                <a:latin typeface="Trebuchet MS"/>
                <a:cs typeface="Trebuchet MS"/>
              </a:rPr>
              <a:t>Total,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de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 err="1">
                <a:latin typeface="Trebuchet MS"/>
                <a:cs typeface="Trebuchet MS"/>
              </a:rPr>
              <a:t>lanzamientos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para</a:t>
            </a:r>
            <a:r>
              <a:rPr sz="1400" spc="1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las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juveniles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5" dirty="0">
                <a:latin typeface="Trebuchet MS"/>
                <a:cs typeface="Trebuchet MS"/>
              </a:rPr>
              <a:t>20.</a:t>
            </a:r>
            <a:r>
              <a:rPr sz="1400" spc="1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Calibri"/>
                <a:cs typeface="Calibri"/>
              </a:rPr>
              <a:t>Esta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prueba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es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indispensable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para</a:t>
            </a:r>
            <a:r>
              <a:rPr sz="1400" spc="-5" dirty="0">
                <a:latin typeface="Calibri"/>
                <a:cs typeface="Calibri"/>
              </a:rPr>
              <a:t> medir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-5" dirty="0">
                <a:latin typeface="Calibri"/>
                <a:cs typeface="Calibri"/>
              </a:rPr>
              <a:t> precisión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dirty="0">
                <a:latin typeface="Calibri"/>
                <a:cs typeface="Calibri"/>
              </a:rPr>
              <a:t> la</a:t>
            </a:r>
            <a:r>
              <a:rPr sz="1400" spc="-5" dirty="0">
                <a:latin typeface="Calibri"/>
                <a:cs typeface="Calibri"/>
              </a:rPr>
              <a:t> gimnasta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intercambios</a:t>
            </a:r>
            <a:r>
              <a:rPr sz="1400" dirty="0">
                <a:latin typeface="Calibri"/>
                <a:cs typeface="Calibri"/>
              </a:rPr>
              <a:t> y en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colaboraciones.</a:t>
            </a:r>
            <a:endParaRPr sz="1400" dirty="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393578"/>
              </p:ext>
            </p:extLst>
          </p:nvPr>
        </p:nvGraphicFramePr>
        <p:xfrm>
          <a:off x="314617" y="2073983"/>
          <a:ext cx="11322214" cy="12054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8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9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98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9861">
                  <a:extLst>
                    <a:ext uri="{9D8B030D-6E8A-4147-A177-3AD203B41FA5}">
                      <a16:colId xmlns:a16="http://schemas.microsoft.com/office/drawing/2014/main" val="2288336503"/>
                    </a:ext>
                  </a:extLst>
                </a:gridCol>
                <a:gridCol w="989861">
                  <a:extLst>
                    <a:ext uri="{9D8B030D-6E8A-4147-A177-3AD203B41FA5}">
                      <a16:colId xmlns:a16="http://schemas.microsoft.com/office/drawing/2014/main" val="511958886"/>
                    </a:ext>
                  </a:extLst>
                </a:gridCol>
                <a:gridCol w="989861">
                  <a:extLst>
                    <a:ext uri="{9D8B030D-6E8A-4147-A177-3AD203B41FA5}">
                      <a16:colId xmlns:a16="http://schemas.microsoft.com/office/drawing/2014/main" val="2787080502"/>
                    </a:ext>
                  </a:extLst>
                </a:gridCol>
                <a:gridCol w="989861">
                  <a:extLst>
                    <a:ext uri="{9D8B030D-6E8A-4147-A177-3AD203B41FA5}">
                      <a16:colId xmlns:a16="http://schemas.microsoft.com/office/drawing/2014/main" val="1514128352"/>
                    </a:ext>
                  </a:extLst>
                </a:gridCol>
                <a:gridCol w="989861">
                  <a:extLst>
                    <a:ext uri="{9D8B030D-6E8A-4147-A177-3AD203B41FA5}">
                      <a16:colId xmlns:a16="http://schemas.microsoft.com/office/drawing/2014/main" val="3902520904"/>
                    </a:ext>
                  </a:extLst>
                </a:gridCol>
              </a:tblGrid>
              <a:tr h="149401">
                <a:tc>
                  <a:txBody>
                    <a:bodyPr/>
                    <a:lstStyle/>
                    <a:p>
                      <a:pPr algn="ctr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1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4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Trebuchet MS"/>
                          <a:cs typeface="Trebuchet MS"/>
                        </a:rPr>
                        <a:t>10</a:t>
                      </a:r>
                      <a:r>
                        <a:rPr sz="9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spc="-10" dirty="0">
                          <a:latin typeface="Trebuchet MS"/>
                          <a:cs typeface="Trebuchet MS"/>
                        </a:rPr>
                        <a:t>lanzamientos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10</a:t>
                      </a:r>
                      <a:r>
                        <a:rPr sz="9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900" b="1" spc="-5" dirty="0">
                          <a:latin typeface="Trebuchet MS"/>
                          <a:cs typeface="Trebuchet MS"/>
                        </a:rPr>
                        <a:t>9</a:t>
                      </a:r>
                      <a:r>
                        <a:rPr sz="9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spc="-10" dirty="0">
                          <a:latin typeface="Trebuchet MS"/>
                          <a:cs typeface="Trebuchet MS"/>
                        </a:rPr>
                        <a:t>lanzamientos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  <a:p>
                      <a:pPr marL="3683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9</a:t>
                      </a:r>
                      <a:r>
                        <a:rPr sz="9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900" b="1" spc="-5" dirty="0">
                          <a:latin typeface="Trebuchet MS"/>
                          <a:cs typeface="Trebuchet MS"/>
                        </a:rPr>
                        <a:t>8</a:t>
                      </a:r>
                      <a:r>
                        <a:rPr sz="9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spc="-10" dirty="0">
                          <a:latin typeface="Trebuchet MS"/>
                          <a:cs typeface="Trebuchet MS"/>
                        </a:rPr>
                        <a:t>lanzamientos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8</a:t>
                      </a:r>
                      <a:r>
                        <a:rPr sz="9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900" b="1" spc="-5" dirty="0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sz="9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spc="-10" dirty="0">
                          <a:latin typeface="Trebuchet MS"/>
                          <a:cs typeface="Trebuchet MS"/>
                        </a:rPr>
                        <a:t>lanzamientos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  <a:p>
                      <a:pPr marL="4000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sz="900" b="1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spc="-5" dirty="0">
                          <a:latin typeface="Trebuchet MS"/>
                          <a:cs typeface="Trebuchet MS"/>
                        </a:rPr>
                        <a:t>pts)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900" b="1" spc="-5" dirty="0">
                          <a:latin typeface="Trebuchet MS"/>
                          <a:cs typeface="Trebuchet MS"/>
                        </a:rPr>
                        <a:t>6</a:t>
                      </a:r>
                      <a:r>
                        <a:rPr sz="9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spc="-10" dirty="0">
                          <a:latin typeface="Trebuchet MS"/>
                          <a:cs typeface="Trebuchet MS"/>
                        </a:rPr>
                        <a:t>lanzamientos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  <a:p>
                      <a:pPr marL="3810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6</a:t>
                      </a:r>
                      <a:r>
                        <a:rPr sz="900" b="1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spc="-10" dirty="0">
                          <a:latin typeface="Trebuchet MS"/>
                          <a:cs typeface="Trebuchet MS"/>
                        </a:rPr>
                        <a:t>pto).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CO" sz="900" b="1" spc="-5" dirty="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900" b="1" spc="-5" dirty="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lang="es-CO" sz="9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lanzamientos</a:t>
                      </a: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marL="3810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(5</a:t>
                      </a:r>
                      <a:r>
                        <a:rPr lang="es-CO" sz="900" b="1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10" dirty="0" err="1">
                          <a:latin typeface="Trebuchet MS"/>
                          <a:cs typeface="Trebuchet MS"/>
                        </a:rPr>
                        <a:t>pto</a:t>
                      </a: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).</a:t>
                      </a: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marL="3810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CO" sz="900" b="1" spc="-5" dirty="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900" b="1" spc="-5" dirty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lang="es-CO" sz="9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lanzamientos</a:t>
                      </a: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marL="3810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(4</a:t>
                      </a:r>
                      <a:r>
                        <a:rPr lang="es-CO" sz="900" b="1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10" dirty="0" err="1">
                          <a:latin typeface="Trebuchet MS"/>
                          <a:cs typeface="Trebuchet MS"/>
                        </a:rPr>
                        <a:t>pto</a:t>
                      </a: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).</a:t>
                      </a: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marL="3810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900" b="1" spc="-5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lang="es-CO" sz="9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lanzamientos</a:t>
                      </a: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marL="3810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(3</a:t>
                      </a:r>
                      <a:r>
                        <a:rPr lang="es-CO" sz="900" b="1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10" dirty="0" err="1">
                          <a:latin typeface="Trebuchet MS"/>
                          <a:cs typeface="Trebuchet MS"/>
                        </a:rPr>
                        <a:t>pto</a:t>
                      </a: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).</a:t>
                      </a: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marL="3810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900" b="1" spc="-5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lang="es-CO" sz="9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lanzamientos</a:t>
                      </a: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marL="3810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(2</a:t>
                      </a:r>
                      <a:r>
                        <a:rPr lang="es-CO" sz="900" b="1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10" dirty="0" err="1">
                          <a:latin typeface="Trebuchet MS"/>
                          <a:cs typeface="Trebuchet MS"/>
                        </a:rPr>
                        <a:t>pto</a:t>
                      </a: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).</a:t>
                      </a: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marL="3810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900" b="1" spc="-5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lang="es-CO" sz="9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lanzamientos</a:t>
                      </a: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marL="3810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(1</a:t>
                      </a:r>
                      <a:r>
                        <a:rPr lang="es-CO" sz="900" b="1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900" b="1" spc="-10" dirty="0" err="1">
                          <a:latin typeface="Trebuchet MS"/>
                          <a:cs typeface="Trebuchet MS"/>
                        </a:rPr>
                        <a:t>pto</a:t>
                      </a:r>
                      <a:r>
                        <a:rPr lang="es-CO" sz="900" b="1" spc="-10" dirty="0">
                          <a:latin typeface="Trebuchet MS"/>
                          <a:cs typeface="Trebuchet MS"/>
                        </a:rPr>
                        <a:t>).</a:t>
                      </a:r>
                      <a:endParaRPr lang="es-CO" sz="900" dirty="0">
                        <a:latin typeface="Trebuchet MS"/>
                        <a:cs typeface="Trebuchet MS"/>
                      </a:endParaRPr>
                    </a:p>
                    <a:p>
                      <a:pPr marL="3810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ARO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849"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MAZAS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314617" y="907197"/>
            <a:ext cx="36379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PRUEBA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#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4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LANZAMIENTOS </a:t>
            </a:r>
            <a:r>
              <a:rPr sz="1800" b="1" dirty="0">
                <a:latin typeface="Calibri"/>
                <a:cs typeface="Calibri"/>
              </a:rPr>
              <a:t>AL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ARO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E93402C-1741-CFFF-08BB-3CBC382ECE63}"/>
              </a:ext>
            </a:extLst>
          </p:cNvPr>
          <p:cNvSpPr/>
          <p:nvPr/>
        </p:nvSpPr>
        <p:spPr>
          <a:xfrm>
            <a:off x="208294" y="76200"/>
            <a:ext cx="30880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PRUEBA #4</a:t>
            </a:r>
          </a:p>
        </p:txBody>
      </p:sp>
      <p:graphicFrame>
        <p:nvGraphicFramePr>
          <p:cNvPr id="19" name="object 6">
            <a:extLst>
              <a:ext uri="{FF2B5EF4-FFF2-40B4-BE49-F238E27FC236}">
                <a16:creationId xmlns:a16="http://schemas.microsoft.com/office/drawing/2014/main" id="{418FDAC9-FBA2-8AAC-A271-DC1AE7FE70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394956"/>
              </p:ext>
            </p:extLst>
          </p:nvPr>
        </p:nvGraphicFramePr>
        <p:xfrm>
          <a:off x="314617" y="3733800"/>
          <a:ext cx="6848184" cy="25937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40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5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5143">
                  <a:extLst>
                    <a:ext uri="{9D8B030D-6E8A-4147-A177-3AD203B41FA5}">
                      <a16:colId xmlns:a16="http://schemas.microsoft.com/office/drawing/2014/main" val="3862333518"/>
                    </a:ext>
                  </a:extLst>
                </a:gridCol>
              </a:tblGrid>
              <a:tr h="149401">
                <a:tc>
                  <a:txBody>
                    <a:bodyPr/>
                    <a:lstStyle/>
                    <a:p>
                      <a:pPr algn="ctr">
                        <a:lnSpc>
                          <a:spcPts val="1165"/>
                        </a:lnSpc>
                      </a:pPr>
                      <a:endParaRPr lang="es-CO" sz="1600" b="1" spc="-5" dirty="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ts val="1165"/>
                        </a:lnSpc>
                      </a:pPr>
                      <a:r>
                        <a:rPr sz="16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16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5" dirty="0">
                          <a:latin typeface="Trebuchet MS"/>
                          <a:cs typeface="Trebuchet MS"/>
                        </a:rPr>
                        <a:t>4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00" b="1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400" b="1" spc="-5" dirty="0">
                          <a:latin typeface="+mn-lt"/>
                          <a:cs typeface="Trebuchet MS"/>
                        </a:rPr>
                        <a:t>ARO</a:t>
                      </a:r>
                      <a:endParaRPr sz="1400" b="1" dirty="0">
                        <a:latin typeface="+mn-lt"/>
                        <a:cs typeface="Trebuchet MS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es-CO" sz="1400" b="1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s-CO" sz="1400" b="1" dirty="0">
                          <a:latin typeface="+mn-lt"/>
                          <a:cs typeface="Times New Roman"/>
                        </a:rPr>
                        <a:t>MAZAS</a:t>
                      </a:r>
                      <a:endParaRPr sz="1400" b="1" dirty="0">
                        <a:latin typeface="+mn-lt"/>
                        <a:cs typeface="Trebuchet MS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es-CO" sz="1400" b="1" dirty="0">
                        <a:latin typeface="+mn-lt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s-CO" sz="1400" b="1" dirty="0">
                          <a:latin typeface="+mn-lt"/>
                          <a:cs typeface="Trebuchet MS"/>
                        </a:rPr>
                        <a:t>PUNTOS</a:t>
                      </a:r>
                      <a:endParaRPr sz="1400" b="1" dirty="0">
                        <a:latin typeface="+mn-lt"/>
                        <a:cs typeface="Trebuchet MS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84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lang="es-CO"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84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85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84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84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414597"/>
                  </a:ext>
                </a:extLst>
              </a:tr>
              <a:tr h="30884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256817"/>
                  </a:ext>
                </a:extLst>
              </a:tr>
              <a:tr h="30884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51118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593008"/>
              </p:ext>
            </p:extLst>
          </p:nvPr>
        </p:nvGraphicFramePr>
        <p:xfrm>
          <a:off x="5257800" y="707898"/>
          <a:ext cx="6096002" cy="1062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0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1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1217">
                  <a:extLst>
                    <a:ext uri="{9D8B030D-6E8A-4147-A177-3AD203B41FA5}">
                      <a16:colId xmlns:a16="http://schemas.microsoft.com/office/drawing/2014/main" val="4102448411"/>
                    </a:ext>
                  </a:extLst>
                </a:gridCol>
              </a:tblGrid>
              <a:tr h="541697">
                <a:tc>
                  <a:txBody>
                    <a:bodyPr/>
                    <a:lstStyle/>
                    <a:p>
                      <a:pPr marL="457834">
                        <a:lnSpc>
                          <a:spcPts val="1170"/>
                        </a:lnSpc>
                      </a:pPr>
                      <a:endParaRPr lang="es-CO" sz="1000" b="1" spc="-5" dirty="0">
                        <a:latin typeface="Trebuchet MS"/>
                        <a:cs typeface="Trebuchet MS"/>
                      </a:endParaRPr>
                    </a:p>
                    <a:p>
                      <a:pPr marL="457834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PRUEBA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sz="1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5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 b="1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 err="1">
                          <a:latin typeface="Trebuchet MS"/>
                          <a:cs typeface="Trebuchet MS"/>
                        </a:rPr>
                        <a:t>salto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bien</a:t>
                      </a:r>
                      <a:endParaRPr sz="1000" b="1" dirty="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000" b="1" spc="-5" dirty="0" err="1">
                          <a:latin typeface="Trebuchet MS"/>
                          <a:cs typeface="Trebuchet MS"/>
                        </a:rPr>
                        <a:t>jecutado</a:t>
                      </a: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sz="1000" b="1" spc="2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(5</a:t>
                      </a:r>
                      <a:r>
                        <a:rPr sz="1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 b="1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000" b="1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" dirty="0" err="1">
                          <a:latin typeface="Trebuchet MS"/>
                          <a:cs typeface="Trebuchet MS"/>
                        </a:rPr>
                        <a:t>salto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s-CO" sz="1000" b="1" spc="-5" dirty="0">
                          <a:latin typeface="Trebuchet MS"/>
                          <a:cs typeface="Trebuchet MS"/>
                        </a:rPr>
                        <a:t>ejecutado con faltas técnicas.</a:t>
                      </a:r>
                      <a:endParaRPr sz="1000" b="1" dirty="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s-CO" sz="1000" b="1" spc="-10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1000" b="1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pts)</a:t>
                      </a:r>
                      <a:endParaRPr sz="10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lang="es-CO" sz="1000" b="1" dirty="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CO" sz="1000" b="1" dirty="0">
                          <a:latin typeface="Trebuchet MS"/>
                          <a:cs typeface="Trebuchet MS"/>
                        </a:rPr>
                        <a:t>No hay salto válido.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CO" sz="1000" b="1" dirty="0">
                          <a:latin typeface="Trebuchet MS"/>
                          <a:cs typeface="Trebuchet MS"/>
                        </a:rPr>
                        <a:t>(0 </a:t>
                      </a:r>
                      <a:r>
                        <a:rPr lang="es-CO" sz="1000" b="1" dirty="0" err="1">
                          <a:latin typeface="Trebuchet MS"/>
                          <a:cs typeface="Trebuchet MS"/>
                        </a:rPr>
                        <a:t>pts</a:t>
                      </a:r>
                      <a:r>
                        <a:rPr lang="es-CO" sz="1000" b="1" dirty="0">
                          <a:latin typeface="Trebuchet MS"/>
                          <a:cs typeface="Trebuchet MS"/>
                        </a:rPr>
                        <a:t>)</a:t>
                      </a:r>
                      <a:endParaRPr sz="10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805">
                <a:tc>
                  <a:txBody>
                    <a:bodyPr/>
                    <a:lstStyle/>
                    <a:p>
                      <a:pPr marL="67945">
                        <a:lnSpc>
                          <a:spcPts val="1170"/>
                        </a:lnSpc>
                      </a:pPr>
                      <a:r>
                        <a:rPr sz="1000" b="1" spc="-10" dirty="0">
                          <a:latin typeface="Trebuchet MS"/>
                          <a:cs typeface="Trebuchet MS"/>
                        </a:rPr>
                        <a:t>Saltos </a:t>
                      </a:r>
                      <a:r>
                        <a:rPr sz="1000" b="1" spc="-5" dirty="0">
                          <a:latin typeface="Trebuchet MS"/>
                          <a:cs typeface="Trebuchet MS"/>
                        </a:rPr>
                        <a:t>ronda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432350" y="1233212"/>
            <a:ext cx="373687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40" dirty="0">
                <a:latin typeface="Calibri"/>
                <a:cs typeface="Calibri"/>
              </a:rPr>
              <a:t>SALTO</a:t>
            </a:r>
            <a:r>
              <a:rPr lang="es-CO" sz="2000" b="1" spc="-4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RONDA</a:t>
            </a:r>
            <a:r>
              <a:rPr lang="es-CO" sz="2000" b="1" spc="-10" dirty="0">
                <a:latin typeface="Calibri"/>
                <a:cs typeface="Calibri"/>
              </a:rPr>
              <a:t> – 1 solo salto.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DA5370B-8B85-C5E6-D49F-68224DD6CFEA}"/>
              </a:ext>
            </a:extLst>
          </p:cNvPr>
          <p:cNvSpPr/>
          <p:nvPr/>
        </p:nvSpPr>
        <p:spPr>
          <a:xfrm>
            <a:off x="208294" y="76200"/>
            <a:ext cx="30880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PRUEBA #5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9791F7-9382-C518-81C7-977C7845D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703567"/>
            <a:ext cx="4432079" cy="2952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2801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510</TotalTime>
  <Words>989</Words>
  <Application>Microsoft Office PowerPoint</Application>
  <PresentationFormat>Panorámica</PresentationFormat>
  <Paragraphs>320</Paragraphs>
  <Slides>21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Arial</vt:lpstr>
      <vt:lpstr>Arial MT</vt:lpstr>
      <vt:lpstr>Calibri</vt:lpstr>
      <vt:lpstr>Calibri Light</vt:lpstr>
      <vt:lpstr>Google Sans</vt:lpstr>
      <vt:lpstr>Times New Roman</vt:lpstr>
      <vt:lpstr>Trebuchet MS</vt:lpstr>
      <vt:lpstr>Celestial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CUADRO DE RESULTADOS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Asus_15</dc:creator>
  <cp:lastModifiedBy>JORDANIA</cp:lastModifiedBy>
  <cp:revision>41</cp:revision>
  <dcterms:created xsi:type="dcterms:W3CDTF">2023-08-30T20:24:08Z</dcterms:created>
  <dcterms:modified xsi:type="dcterms:W3CDTF">2024-07-23T17:03:49Z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2022-04-02T00:00:00Z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2023-08-30T00:00:00Z</vt:filetime>
  </property>
</Properties>
</file>